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273" r:id="rId2"/>
    <p:sldId id="499" r:id="rId3"/>
    <p:sldId id="500" r:id="rId4"/>
    <p:sldId id="348" r:id="rId5"/>
    <p:sldId id="349" r:id="rId6"/>
    <p:sldId id="350" r:id="rId7"/>
    <p:sldId id="351" r:id="rId8"/>
    <p:sldId id="505" r:id="rId9"/>
    <p:sldId id="520" r:id="rId10"/>
    <p:sldId id="504" r:id="rId11"/>
    <p:sldId id="529" r:id="rId12"/>
    <p:sldId id="519" r:id="rId13"/>
    <p:sldId id="502" r:id="rId14"/>
    <p:sldId id="506" r:id="rId15"/>
    <p:sldId id="523" r:id="rId16"/>
    <p:sldId id="524" r:id="rId17"/>
    <p:sldId id="531" r:id="rId18"/>
    <p:sldId id="533" r:id="rId19"/>
    <p:sldId id="534" r:id="rId20"/>
    <p:sldId id="537" r:id="rId21"/>
    <p:sldId id="538" r:id="rId22"/>
    <p:sldId id="539" r:id="rId23"/>
    <p:sldId id="535" r:id="rId24"/>
    <p:sldId id="540" r:id="rId25"/>
    <p:sldId id="532" r:id="rId26"/>
    <p:sldId id="509" r:id="rId27"/>
    <p:sldId id="542" r:id="rId28"/>
    <p:sldId id="521" r:id="rId29"/>
    <p:sldId id="518" r:id="rId30"/>
    <p:sldId id="510" r:id="rId31"/>
    <p:sldId id="543" r:id="rId32"/>
    <p:sldId id="511" r:id="rId33"/>
    <p:sldId id="513" r:id="rId34"/>
    <p:sldId id="526" r:id="rId35"/>
    <p:sldId id="525" r:id="rId36"/>
    <p:sldId id="530" r:id="rId37"/>
    <p:sldId id="516" r:id="rId38"/>
    <p:sldId id="359" r:id="rId39"/>
    <p:sldId id="288" r:id="rId40"/>
    <p:sldId id="298" r:id="rId41"/>
    <p:sldId id="306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273"/>
            <p14:sldId id="499"/>
            <p14:sldId id="500"/>
            <p14:sldId id="348"/>
            <p14:sldId id="349"/>
            <p14:sldId id="350"/>
            <p14:sldId id="351"/>
            <p14:sldId id="505"/>
            <p14:sldId id="520"/>
            <p14:sldId id="504"/>
            <p14:sldId id="529"/>
            <p14:sldId id="519"/>
            <p14:sldId id="502"/>
            <p14:sldId id="506"/>
            <p14:sldId id="523"/>
            <p14:sldId id="524"/>
            <p14:sldId id="531"/>
            <p14:sldId id="533"/>
            <p14:sldId id="534"/>
            <p14:sldId id="537"/>
            <p14:sldId id="538"/>
            <p14:sldId id="539"/>
            <p14:sldId id="535"/>
            <p14:sldId id="540"/>
            <p14:sldId id="532"/>
            <p14:sldId id="509"/>
            <p14:sldId id="542"/>
            <p14:sldId id="521"/>
            <p14:sldId id="518"/>
            <p14:sldId id="510"/>
            <p14:sldId id="543"/>
            <p14:sldId id="511"/>
            <p14:sldId id="513"/>
            <p14:sldId id="526"/>
            <p14:sldId id="525"/>
            <p14:sldId id="530"/>
            <p14:sldId id="516"/>
            <p14:sldId id="359"/>
            <p14:sldId id="288"/>
            <p14:sldId id="298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00080"/>
    <a:srgbClr val="FFFF00"/>
    <a:srgbClr val="0ECC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46" autoAdjust="0"/>
    <p:restoredTop sz="82993" autoAdjust="0"/>
  </p:normalViewPr>
  <p:slideViewPr>
    <p:cSldViewPr>
      <p:cViewPr varScale="1">
        <p:scale>
          <a:sx n="105" d="100"/>
          <a:sy n="105" d="100"/>
        </p:scale>
        <p:origin x="10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6/26/23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42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64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9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52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43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1029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5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numpy.random.RandomState!</a:t>
            </a:r>
          </a:p>
          <a:p>
            <a:endParaRPr lang="en-CH"/>
          </a:p>
          <a:p>
            <a:r>
              <a:rPr lang="en-CH"/>
              <a:t>random_state = np.random.RandomState(SEED)</a:t>
            </a:r>
          </a:p>
          <a:p>
            <a:r>
              <a:rPr lang="en-CH"/>
              <a:t>random_state.rand()</a:t>
            </a:r>
          </a:p>
          <a:p>
            <a:endParaRPr lang="en-CH"/>
          </a:p>
          <a:p>
            <a:r>
              <a:rPr lang="en-CH"/>
              <a:t>otherwise using the global seed, if any external library uses np.random it can screw up the determinism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46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DE" dirty="0"/>
              <a:t>f you want it to make a random seed for the whole module instead fo for every test, use “scope=‘module’”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5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Python2 environment: 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-v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test_node_covariance.py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pitchFamily="80" charset="-128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and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py.test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mdp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/test/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pitchFamily="80" charset="-128"/>
                <a:cs typeface="+mn-cs"/>
              </a:rPr>
              <a:t>(it takes one minute)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86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8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609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GB" baseline="0" dirty="0"/>
              <a:t>First of all, you should start with testing your code with</a:t>
            </a:r>
          </a:p>
          <a:p>
            <a:pPr marL="228600" indent="-228600">
              <a:buNone/>
            </a:pPr>
            <a:endParaRPr lang="en-GB" dirty="0"/>
          </a:p>
          <a:p>
            <a:pPr marL="228600" indent="-228600">
              <a:buAutoNum type="arabicParenR"/>
            </a:pPr>
            <a:r>
              <a:rPr lang="en-GB" dirty="0"/>
              <a:t>explain typical test</a:t>
            </a:r>
            <a:r>
              <a:rPr lang="en-GB" baseline="0" dirty="0"/>
              <a:t> structure</a:t>
            </a:r>
          </a:p>
          <a:p>
            <a:pPr marL="228600" indent="-228600">
              <a:buAutoNum type="arabicParenR"/>
            </a:pPr>
            <a:r>
              <a:rPr lang="en-GB" baseline="0" dirty="0"/>
              <a:t>show general case: two words, upper case chars randomly dispersed</a:t>
            </a:r>
          </a:p>
          <a:p>
            <a:pPr marL="228600" indent="-228600">
              <a:buAutoNum type="arabicParenR"/>
            </a:pPr>
            <a:r>
              <a:rPr lang="en-GB" baseline="0" dirty="0"/>
              <a:t>special cases</a:t>
            </a:r>
          </a:p>
          <a:p>
            <a:pPr marL="228600" indent="-228600">
              <a:buAutoNum type="arabicParenR"/>
            </a:pPr>
            <a:endParaRPr lang="en-GB" baseline="0" dirty="0"/>
          </a:p>
          <a:p>
            <a:pPr marL="0" indent="0">
              <a:buNone/>
            </a:pPr>
            <a:r>
              <a:rPr lang="en-GB" baseline="0" dirty="0"/>
              <a:t>SHOW THIS (cut &amp; paste code)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9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where </a:t>
            </a:r>
            <a:r>
              <a:rPr lang="en-GB" i="1" dirty="0" err="1">
                <a:effectLst/>
              </a:rPr>
              <a:t>x</a:t>
            </a:r>
            <a:r>
              <a:rPr lang="en-GB" i="1" baseline="-25000" dirty="0" err="1">
                <a:effectLst/>
              </a:rPr>
              <a:t>n</a:t>
            </a:r>
            <a:r>
              <a:rPr lang="en-GB" dirty="0"/>
              <a:t> is a number between zero and one, that represents the ratio of existing population to the maximum possible population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3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51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baseline="0" dirty="0"/>
              <a:t>…</a:t>
            </a:r>
          </a:p>
          <a:p>
            <a:pPr marL="228600" indent="-228600">
              <a:buAutoNum type="arabicParenR"/>
            </a:pPr>
            <a:r>
              <a:rPr lang="en-US" baseline="0" dirty="0"/>
              <a:t>There is no general rule for testing these algorithm, for each specific algorithm there are usually validation cases (</a:t>
            </a:r>
            <a:r>
              <a:rPr lang="en-US" baseline="0" dirty="0" err="1"/>
              <a:t>e.g</a:t>
            </a:r>
            <a:r>
              <a:rPr lang="en-US" baseline="0" dirty="0"/>
              <a:t>, a classifier might be validated using two classes of very different objects)</a:t>
            </a:r>
          </a:p>
          <a:p>
            <a:pPr marL="228600" indent="-22860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6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1219200" y="2370981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dirty="0"/>
              <a:t>Software Carpentry, Part II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609231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2132856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533031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132856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533031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400"/>
            </a:lvl1pPr>
            <a:lvl2pPr>
              <a:defRPr sz="2200"/>
            </a:lvl2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/>
            </a:lvl1pPr>
          </a:lstStyle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de-CH"/>
              <a:t>June 2023, CC BY-SA 4.0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000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PP/2022-bilbao-testing-project" TargetMode="External"/><Relationship Id="rId2" Type="http://schemas.openxmlformats.org/officeDocument/2006/relationships/hyperlink" Target="https://github.com/aspp-lata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en/7.1.x/example/markers.html#registering-mark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2204864"/>
            <a:ext cx="6858000" cy="1162048"/>
          </a:xfrm>
        </p:spPr>
        <p:txBody>
          <a:bodyPr>
            <a:noAutofit/>
          </a:bodyPr>
          <a:lstStyle/>
          <a:p>
            <a:r>
              <a:rPr lang="en-US" dirty="0"/>
              <a:t>Testing scientific code, Part II</a:t>
            </a:r>
            <a:br>
              <a:rPr lang="en-US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Because you’re worth it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3609230"/>
            <a:ext cx="6858000" cy="548285"/>
          </a:xfrm>
        </p:spPr>
        <p:txBody>
          <a:bodyPr>
            <a:normAutofit/>
          </a:bodyPr>
          <a:lstStyle/>
          <a:p>
            <a:r>
              <a:rPr lang="en-GB" sz="2800" dirty="0"/>
              <a:t>Lisa </a:t>
            </a:r>
            <a:r>
              <a:rPr lang="en-GB" sz="2800" dirty="0" err="1"/>
              <a:t>Schwetlick</a:t>
            </a:r>
            <a:r>
              <a:rPr lang="en-GB" sz="2800" dirty="0"/>
              <a:t> and Pietro Berkes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/>
          <a:lstStyle/>
          <a:p>
            <a:r>
              <a:rPr lang="en-DE" dirty="0"/>
              <a:t>Sometimes used as a simple model for population growth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A1CD8341-230D-BB4B-A97D-9A729ED3F6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" r="63646"/>
          <a:stretch/>
        </p:blipFill>
        <p:spPr>
          <a:xfrm>
            <a:off x="827584" y="1675062"/>
            <a:ext cx="3818474" cy="4490242"/>
          </a:xfrm>
          <a:prstGeom prst="rect">
            <a:avLst/>
          </a:prstGeom>
        </p:spPr>
      </p:pic>
      <p:pic>
        <p:nvPicPr>
          <p:cNvPr id="11" name="Picture 10" descr="A picture containing lagomorph, mammal, standing, staring&#10;&#10;Description automatically generated">
            <a:extLst>
              <a:ext uri="{FF2B5EF4-FFF2-40B4-BE49-F238E27FC236}">
                <a16:creationId xmlns:a16="http://schemas.microsoft.com/office/drawing/2014/main" id="{877EADEF-8685-2644-9F1E-6EA1BE973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875" y="2520296"/>
            <a:ext cx="3624194" cy="31409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2F9F7A-3F65-A087-CD81-560B582C9EB2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7D1FA22-A2CE-3169-7ABD-C47A3B6B5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9" y="1695060"/>
            <a:ext cx="4609829" cy="460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25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</p:spPr>
            <p:txBody>
              <a:bodyPr/>
              <a:lstStyle/>
              <a:p>
                <a:r>
                  <a:rPr lang="en-GB" dirty="0"/>
                  <a:t>x</a:t>
                </a:r>
                <a:r>
                  <a:rPr lang="en-DE" baseline="-25000" dirty="0"/>
                  <a:t>0</a:t>
                </a:r>
                <a:r>
                  <a:rPr lang="en-DE" dirty="0"/>
                  <a:t> should be between 0 and 1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f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de-DE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∗(1−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Iterated function: 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 </a:t>
                </a:r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-&gt;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f(x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2</a:t>
                </a: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)=x</a:t>
                </a:r>
                <a:r>
                  <a:rPr lang="en-US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728BE7-2DBF-E146-89FA-99BFF5729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457200" y="1219200"/>
                <a:ext cx="8229600" cy="1633736"/>
              </a:xfrm>
              <a:blipFill>
                <a:blip r:embed="rId3"/>
                <a:stretch>
                  <a:fillRect l="-617" t="-3101" b="-77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Testing scientific code, v15.0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670E4F-7539-F67F-132E-A2144A07882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1" name="Picture 10" descr="A picture containing diagram, line, plot, screenshot&#10;&#10;Description automatically generated">
            <a:extLst>
              <a:ext uri="{FF2B5EF4-FFF2-40B4-BE49-F238E27FC236}">
                <a16:creationId xmlns:a16="http://schemas.microsoft.com/office/drawing/2014/main" id="{049D234B-E52F-09C5-2CBD-687DEEC928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1"/>
          <a:stretch/>
        </p:blipFill>
        <p:spPr>
          <a:xfrm>
            <a:off x="457200" y="2716794"/>
            <a:ext cx="7975301" cy="361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5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EA30-B46C-844A-BD7C-F8D9AEAB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</a:t>
            </a:r>
            <a:r>
              <a:rPr lang="en-DE"/>
              <a:t>Logistic </a:t>
            </a:r>
            <a:r>
              <a:rPr lang="en-US" dirty="0"/>
              <a:t>Map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B4174-CB56-8F4A-95E3-858510FB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B3AEB-DA99-9749-913F-A2D7F6CD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E2194-AD6F-9349-8E75-FDA9FB4D662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r>
              <a:rPr lang="en-GB" dirty="0"/>
              <a:t>L</a:t>
            </a:r>
            <a:r>
              <a:rPr lang="en-DE" dirty="0"/>
              <a:t>ooking at these plots, what could you test?</a:t>
            </a:r>
          </a:p>
          <a:p>
            <a:endParaRPr lang="en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174D99-1638-DEAD-DB2C-34590DDC241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7" name="Picture 6" descr="A picture containing diagram, line, plot, screenshot&#10;&#10;Description automatically generated">
            <a:extLst>
              <a:ext uri="{FF2B5EF4-FFF2-40B4-BE49-F238E27FC236}">
                <a16:creationId xmlns:a16="http://schemas.microsoft.com/office/drawing/2014/main" id="{56193D87-BBB6-629C-6E33-D0E2AAF987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1"/>
          <a:stretch/>
        </p:blipFill>
        <p:spPr>
          <a:xfrm>
            <a:off x="139504" y="2348880"/>
            <a:ext cx="8786910" cy="398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3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4152" y="1219200"/>
            <a:ext cx="8232648" cy="513715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First fork the repo </a:t>
            </a:r>
            <a:r>
              <a:rPr lang="en-US" dirty="0">
                <a:hlinkClick r:id="rId2"/>
              </a:rPr>
              <a:t>https://github.com/aspp-latam/</a:t>
            </a:r>
            <a:r>
              <a:rPr lang="en-US" dirty="0">
                <a:hlinkClick r:id="rId3"/>
              </a:rPr>
              <a:t>2023-mexico-testing-project </a:t>
            </a:r>
            <a:r>
              <a:rPr lang="en-GB" dirty="0"/>
              <a:t>on GitHub and clone your own copy!</a:t>
            </a:r>
          </a:p>
          <a:p>
            <a:pPr marL="0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Here’s a summary:</a:t>
            </a:r>
          </a:p>
          <a:p>
            <a:pPr marL="274320" lvl="1" indent="0">
              <a:buNone/>
            </a:pPr>
            <a:r>
              <a:rPr lang="en-GB" dirty="0"/>
              <a:t>a) Implement the logistic map f(𝑥)=𝑟∗𝑥∗(1−𝑥) 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 =&gt; f(x, r)=0.198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 =&gt; f(x, r)=0.544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 =&gt; f(x, r)=0.31875</a:t>
            </a:r>
            <a:endParaRPr lang="en-GB" dirty="0"/>
          </a:p>
          <a:p>
            <a:pPr marL="274320" lvl="1" indent="0">
              <a:buNone/>
            </a:pPr>
            <a:r>
              <a:rPr lang="en-GB" dirty="0"/>
              <a:t>b) Implement the function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/>
              <a:t> that runs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/>
              <a:t>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GB" dirty="0"/>
              <a:t> iterations, each time passing the result back into f.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/>
              <a:t> to test the function for the following cases: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x=0.1, r=2.2, it=1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r)=[0.198]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x=0.2, r=3.4, it=4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r)=[0.544, 0.843418, 0.449019, 0.841163]</a:t>
            </a:r>
          </a:p>
          <a:p>
            <a:pPr lvl="2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x=0.75, r=1.7, it=2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(it, x, r)=[0.31875, 0.369152]</a:t>
            </a:r>
          </a:p>
          <a:p>
            <a:pPr marL="274320" lvl="1" indent="0">
              <a:buNone/>
            </a:pPr>
            <a:r>
              <a:rPr lang="en-GB" dirty="0"/>
              <a:t>c) Import and use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plot_trajectory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function from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/>
              <a:t> module to look at the trajectories generated by your code. Try with values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r&lt;3</a:t>
            </a:r>
            <a:r>
              <a:rPr lang="en-GB" dirty="0"/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r&gt;4,</a:t>
            </a:r>
            <a:r>
              <a:rPr lang="en-GB" dirty="0"/>
              <a:t> and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3&lt;r&lt;4</a:t>
            </a:r>
            <a:r>
              <a:rPr lang="en-GB" dirty="0"/>
              <a:t> to get an intuition for how the function behaves differently with different parameters.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C0E68-7AC2-DD4C-BE07-D1DA700766E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450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(xfail)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13779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Aside from parametrize, there are some other built in markers</a:t>
            </a:r>
          </a:p>
          <a:p>
            <a:r>
              <a:rPr lang="en-GB" dirty="0"/>
              <a:t>Sometimes you have a test that fails, but for good reason or you just want to deal with it later… </a:t>
            </a:r>
          </a:p>
          <a:p>
            <a:r>
              <a:rPr lang="en-GB" dirty="0"/>
              <a:t>Expected failure (</a:t>
            </a:r>
            <a:r>
              <a:rPr lang="en-GB" dirty="0" err="1"/>
              <a:t>xfail</a:t>
            </a:r>
            <a:r>
              <a:rPr lang="en-GB" dirty="0"/>
              <a:t>)</a:t>
            </a:r>
          </a:p>
          <a:p>
            <a:r>
              <a:rPr lang="en-GB" dirty="0"/>
              <a:t>Outputs an “x” (or “X”) in place of the “.”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2563016" y="4005064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2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pytest.mark.xfail</a:t>
            </a:r>
            <a:endParaRPr lang="en-GB" sz="22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2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2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63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(skip)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705744"/>
          </a:xfrm>
        </p:spPr>
        <p:txBody>
          <a:bodyPr/>
          <a:lstStyle/>
          <a:p>
            <a:r>
              <a:rPr lang="en-GB" dirty="0"/>
              <a:t>It is also possible to skip tests</a:t>
            </a:r>
          </a:p>
          <a:p>
            <a:r>
              <a:rPr lang="en-GB" dirty="0"/>
              <a:t>Useful when the feature doesn’t exist yet or the test is very slow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683568" y="3001144"/>
            <a:ext cx="74888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pytest.mark.skip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reason=“functionality not yet implemented”</a:t>
            </a:r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0779E2-5350-864A-850F-9F70861EFBFC}"/>
              </a:ext>
            </a:extLst>
          </p:cNvPr>
          <p:cNvSpPr/>
          <p:nvPr/>
        </p:nvSpPr>
        <p:spPr>
          <a:xfrm>
            <a:off x="1403648" y="4869160"/>
            <a:ext cx="6408712" cy="11323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Marking tests with custom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425824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If you have lots of tests, you can categorize them with your own markers </a:t>
            </a:r>
          </a:p>
          <a:p>
            <a:pPr lvl="1"/>
            <a:r>
              <a:rPr lang="en-GB" dirty="0"/>
              <a:t>although for custom mark names you need to register the marks “</a:t>
            </a:r>
            <a:r>
              <a:rPr lang="en-GB" dirty="0" err="1"/>
              <a:t>pytest.ini</a:t>
            </a:r>
            <a:r>
              <a:rPr lang="en-GB" dirty="0"/>
              <a:t>” </a:t>
            </a:r>
          </a:p>
          <a:p>
            <a:pPr lvl="1"/>
            <a:r>
              <a:rPr lang="en-GB" dirty="0">
                <a:hlinkClick r:id="rId2"/>
              </a:rPr>
              <a:t>https://docs.pytest.org/en/7.1.x/example/markers.html#registering-markers</a:t>
            </a:r>
            <a:r>
              <a:rPr lang="en-GB" dirty="0"/>
              <a:t> </a:t>
            </a:r>
          </a:p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Smoke tests check for really basic failure: run these frequently</a:t>
            </a:r>
          </a:p>
          <a:p>
            <a:pPr lvl="1"/>
            <a:r>
              <a:rPr lang="en-GB" dirty="0"/>
              <a:t>O</a:t>
            </a:r>
            <a:r>
              <a:rPr lang="en-DE" dirty="0"/>
              <a:t>ther tests may be many or too slow to run every time and test for more edge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39EA3C-046A-4340-B98A-74523E6444C4}"/>
              </a:ext>
            </a:extLst>
          </p:cNvPr>
          <p:cNvSpPr/>
          <p:nvPr/>
        </p:nvSpPr>
        <p:spPr>
          <a:xfrm>
            <a:off x="709064" y="3611039"/>
            <a:ext cx="78843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20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pytest.mark.smoke</a:t>
            </a:r>
            <a:endParaRPr lang="en-GB" sz="20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test_something_basic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  <a:endParaRPr lang="en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F30D-0D6B-4C4C-B6B7-2E9C84733A93}"/>
              </a:ext>
            </a:extLst>
          </p:cNvPr>
          <p:cNvSpPr txBox="1"/>
          <p:nvPr/>
        </p:nvSpPr>
        <p:spPr>
          <a:xfrm>
            <a:off x="1403648" y="5044509"/>
            <a:ext cx="60837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smoke</a:t>
            </a:r>
          </a:p>
          <a:p>
            <a:r>
              <a:rPr lang="en-D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pytest –m ”smoke and not slow”</a:t>
            </a:r>
          </a:p>
        </p:txBody>
      </p:sp>
    </p:spTree>
    <p:extLst>
      <p:ext uri="{BB962C8B-B14F-4D97-AF65-F5344CB8AC3E}">
        <p14:creationId xmlns:p14="http://schemas.microsoft.com/office/powerpoint/2010/main" val="4266619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1628800"/>
            <a:ext cx="8208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Strategies for testing </a:t>
            </a:r>
            <a:r>
              <a:rPr lang="en-US" sz="4400" dirty="0">
                <a:latin typeface="+mj-lt"/>
              </a:rPr>
              <a:t>scientific code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39757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testing learning algorithms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435280" cy="4937760"/>
          </a:xfrm>
        </p:spPr>
        <p:txBody>
          <a:bodyPr>
            <a:normAutofit/>
          </a:bodyPr>
          <a:lstStyle/>
          <a:p>
            <a:r>
              <a:rPr lang="en-US" dirty="0"/>
              <a:t>Learning algorithms can get stuck in local maxima, the solution for general cases might not be known (e.g., unsupervised learning)</a:t>
            </a:r>
          </a:p>
          <a:p>
            <a:r>
              <a:rPr lang="en-US" dirty="0"/>
              <a:t>Turn your validation cases into tests</a:t>
            </a:r>
          </a:p>
          <a:p>
            <a:r>
              <a:rPr lang="en-US" dirty="0"/>
              <a:t>Stability tests:</a:t>
            </a:r>
          </a:p>
          <a:p>
            <a:pPr lvl="1"/>
            <a:r>
              <a:rPr lang="en-US" dirty="0"/>
              <a:t>Start from final solution; verify that the algorithm stays there</a:t>
            </a:r>
          </a:p>
          <a:p>
            <a:pPr lvl="1"/>
            <a:r>
              <a:rPr lang="en-US" dirty="0"/>
              <a:t>Start from solution and add a small amount of noise to the parameters; verify that the algorithm converges back to the solution</a:t>
            </a:r>
          </a:p>
          <a:p>
            <a:r>
              <a:rPr lang="en-US" dirty="0"/>
              <a:t>Parameter Recovery: Generate synthetic data from the model with known parameters, then test that the code can learn the parameters back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89439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Learning algorithms fit the parameters of a model to observed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>
            <a:off x="1547664" y="2996952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7CCBE65-DB51-482A-8B0C-B0995441C52F}"/>
              </a:ext>
            </a:extLst>
          </p:cNvPr>
          <p:cNvGrpSpPr/>
          <p:nvPr/>
        </p:nvGrpSpPr>
        <p:grpSpPr>
          <a:xfrm>
            <a:off x="5928575" y="2786978"/>
            <a:ext cx="1728192" cy="1656184"/>
            <a:chOff x="5148064" y="2132856"/>
            <a:chExt cx="1728192" cy="165618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65B116-564D-0825-B556-B48A43BE8167}"/>
                </a:ext>
              </a:extLst>
            </p:cNvPr>
            <p:cNvGrpSpPr/>
            <p:nvPr/>
          </p:nvGrpSpPr>
          <p:grpSpPr>
            <a:xfrm>
              <a:off x="5251359" y="2341873"/>
              <a:ext cx="1464474" cy="1255188"/>
              <a:chOff x="1937384" y="2394017"/>
              <a:chExt cx="1464474" cy="125518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54531F-3765-24FB-8FBB-40A1A12FEDE0}"/>
                  </a:ext>
                </a:extLst>
              </p:cNvPr>
              <p:cNvSpPr/>
              <p:nvPr/>
            </p:nvSpPr>
            <p:spPr>
              <a:xfrm>
                <a:off x="1937384" y="2464131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67B2DA5-46E4-7FA9-5B5C-20FBBA6996D0}"/>
                  </a:ext>
                </a:extLst>
              </p:cNvPr>
              <p:cNvSpPr/>
              <p:nvPr/>
            </p:nvSpPr>
            <p:spPr>
              <a:xfrm>
                <a:off x="2225416" y="239401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A64298-75B8-927C-AAF0-DCD6D9843645}"/>
                  </a:ext>
                </a:extLst>
              </p:cNvPr>
              <p:cNvSpPr/>
              <p:nvPr/>
            </p:nvSpPr>
            <p:spPr>
              <a:xfrm>
                <a:off x="2288840" y="2599222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8811724-2BE5-D0F0-B960-1D1032BBAD92}"/>
                  </a:ext>
                </a:extLst>
              </p:cNvPr>
              <p:cNvSpPr/>
              <p:nvPr/>
            </p:nvSpPr>
            <p:spPr>
              <a:xfrm>
                <a:off x="2130957" y="272607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6F00924-8E91-E2F2-9682-93536FE48729}"/>
                  </a:ext>
                </a:extLst>
              </p:cNvPr>
              <p:cNvSpPr/>
              <p:nvPr/>
            </p:nvSpPr>
            <p:spPr>
              <a:xfrm>
                <a:off x="2415688" y="2852918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EB62E7DC-4252-D659-B84C-3A05AEBCB891}"/>
                  </a:ext>
                </a:extLst>
              </p:cNvPr>
              <p:cNvSpPr/>
              <p:nvPr/>
            </p:nvSpPr>
            <p:spPr>
              <a:xfrm>
                <a:off x="2657464" y="2718700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DC96E27-07FF-9525-1B60-0130DD220464}"/>
                  </a:ext>
                </a:extLst>
              </p:cNvPr>
              <p:cNvSpPr/>
              <p:nvPr/>
            </p:nvSpPr>
            <p:spPr>
              <a:xfrm>
                <a:off x="2699792" y="30586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6A4726C-BDAD-A990-0225-54737C88ED79}"/>
                  </a:ext>
                </a:extLst>
              </p:cNvPr>
              <p:cNvSpPr/>
              <p:nvPr/>
            </p:nvSpPr>
            <p:spPr>
              <a:xfrm>
                <a:off x="2852403" y="2959144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CA8D0AA-4664-9B06-2DC0-5FDF52D10CE3}"/>
                  </a:ext>
                </a:extLst>
              </p:cNvPr>
              <p:cNvSpPr/>
              <p:nvPr/>
            </p:nvSpPr>
            <p:spPr>
              <a:xfrm>
                <a:off x="2915827" y="3185505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3DB6BFB-1875-87CA-C638-C2FABDBF72B7}"/>
                  </a:ext>
                </a:extLst>
              </p:cNvPr>
              <p:cNvSpPr/>
              <p:nvPr/>
            </p:nvSpPr>
            <p:spPr>
              <a:xfrm>
                <a:off x="3148162" y="318523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802AEBD-2082-2251-A9E2-2EF6BC607EA5}"/>
                  </a:ext>
                </a:extLst>
              </p:cNvPr>
              <p:cNvSpPr/>
              <p:nvPr/>
            </p:nvSpPr>
            <p:spPr>
              <a:xfrm>
                <a:off x="2813864" y="3395509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C2D0C37-9B4F-E15C-07C0-96661FCA0114}"/>
                  </a:ext>
                </a:extLst>
              </p:cNvPr>
              <p:cNvSpPr/>
              <p:nvPr/>
            </p:nvSpPr>
            <p:spPr>
              <a:xfrm>
                <a:off x="3275010" y="3522357"/>
                <a:ext cx="126848" cy="1268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210E900-BABF-B4CF-020E-7D49D8D62AD6}"/>
                </a:ext>
              </a:extLst>
            </p:cNvPr>
            <p:cNvCxnSpPr/>
            <p:nvPr/>
          </p:nvCxnSpPr>
          <p:spPr>
            <a:xfrm>
              <a:off x="5148064" y="2132856"/>
              <a:ext cx="1728192" cy="16561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DD703AD-0A2F-4F83-3319-2D766457DD6D}"/>
              </a:ext>
            </a:extLst>
          </p:cNvPr>
          <p:cNvSpPr txBox="1"/>
          <p:nvPr/>
        </p:nvSpPr>
        <p:spPr>
          <a:xfrm>
            <a:off x="3635896" y="3627021"/>
            <a:ext cx="1872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latin typeface="+mn-lt"/>
              </a:rPr>
              <a:t>y = ax + b + noise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5922127" y="4552503"/>
            <a:ext cx="1567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a = -1.2</a:t>
            </a:r>
          </a:p>
          <a:p>
            <a:pPr algn="ctr"/>
            <a:r>
              <a:rPr lang="en-CH" dirty="0">
                <a:latin typeface="+mn-lt"/>
              </a:rPr>
              <a:t>b = 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/>
          <p:nvPr/>
        </p:nvCxnSpPr>
        <p:spPr>
          <a:xfrm>
            <a:off x="3695723" y="3533724"/>
            <a:ext cx="1757659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0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attern, colorfulness, yellow, art&#10;&#10;Description automatically generated">
            <a:extLst>
              <a:ext uri="{FF2B5EF4-FFF2-40B4-BE49-F238E27FC236}">
                <a16:creationId xmlns:a16="http://schemas.microsoft.com/office/drawing/2014/main" id="{08982044-ECAE-B07E-B258-2345477C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" r="24106"/>
          <a:stretch/>
        </p:blipFill>
        <p:spPr>
          <a:xfrm>
            <a:off x="0" y="-39504"/>
            <a:ext cx="9144000" cy="68975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EF1BD0-76A2-56FC-F60C-D956320746FB}"/>
              </a:ext>
            </a:extLst>
          </p:cNvPr>
          <p:cNvSpPr/>
          <p:nvPr/>
        </p:nvSpPr>
        <p:spPr>
          <a:xfrm>
            <a:off x="0" y="-39504"/>
            <a:ext cx="9144000" cy="6897504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/>
          <p:cNvSpPr txBox="1"/>
          <p:nvPr/>
        </p:nvSpPr>
        <p:spPr>
          <a:xfrm>
            <a:off x="395536" y="1628800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Testing patterns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286613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</p:spTree>
    <p:extLst>
      <p:ext uri="{BB962C8B-B14F-4D97-AF65-F5344CB8AC3E}">
        <p14:creationId xmlns:p14="http://schemas.microsoft.com/office/powerpoint/2010/main" val="1291598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C8A69-DE6E-B8DF-C934-656E5CB9914F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4181A1-4761-5216-7FD1-34C687112ADA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</p:spTree>
    <p:extLst>
      <p:ext uri="{BB962C8B-B14F-4D97-AF65-F5344CB8AC3E}">
        <p14:creationId xmlns:p14="http://schemas.microsoft.com/office/powerpoint/2010/main" val="3530039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FD46A87-E48E-C78C-B3FB-4274E2783244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</p:spTree>
    <p:extLst>
      <p:ext uri="{BB962C8B-B14F-4D97-AF65-F5344CB8AC3E}">
        <p14:creationId xmlns:p14="http://schemas.microsoft.com/office/powerpoint/2010/main" val="4137362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5850-E6A0-31BC-9FF4-AECD32B5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Generate synthetic data from the model to test the </a:t>
            </a:r>
            <a:r>
              <a:rPr lang="en-CH"/>
              <a:t>learning algorithm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recovering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CFEB-DF7F-5482-FD17-2AEBADB0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E905-589A-ADF9-4DD9-62EB261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19F8D5-9E90-AC5D-0089-0E58111D8394}"/>
              </a:ext>
            </a:extLst>
          </p:cNvPr>
          <p:cNvGrpSpPr/>
          <p:nvPr/>
        </p:nvGrpSpPr>
        <p:grpSpPr>
          <a:xfrm rot="17612957">
            <a:off x="1725154" y="4768110"/>
            <a:ext cx="1464474" cy="1255188"/>
            <a:chOff x="1937384" y="2394017"/>
            <a:chExt cx="1464474" cy="125518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6C0265-6406-3BFE-CD63-061EC899993B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681E65A-36BC-6958-9CE9-0422D82CC155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435875-C16A-2466-62D4-5A61570DD0DF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958591-7012-DCE1-10D0-695D8A790F05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576595-A356-7108-6644-D730F8DDBCBC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5E57AF-D8D8-94F1-A52C-6DE7A224F71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4C276-EBDF-01FE-5104-6DD489357A73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1C4D33-48F0-D929-DC62-954BF419BE64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45D86A9-090B-5C85-DECC-BC129B704990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639861-AF57-0DD4-669B-C6377B0F20F5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1BBC4E-220E-2E64-58CF-55BD1325DF92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FB2E0B-C868-BC8A-DDE2-CFB857CD55AE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518CF3C-59C2-32C3-6754-1E88EE2EB546}"/>
              </a:ext>
            </a:extLst>
          </p:cNvPr>
          <p:cNvSpPr txBox="1"/>
          <p:nvPr/>
        </p:nvSpPr>
        <p:spPr>
          <a:xfrm>
            <a:off x="1803003" y="2536319"/>
            <a:ext cx="156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0.5</a:t>
            </a:r>
          </a:p>
          <a:p>
            <a:pPr algn="ctr"/>
            <a:r>
              <a:rPr lang="en-CH" sz="2000" dirty="0">
                <a:latin typeface="+mn-lt"/>
              </a:rPr>
              <a:t>b</a:t>
            </a:r>
            <a:r>
              <a:rPr lang="en-CH" sz="2000" baseline="30000" dirty="0">
                <a:latin typeface="+mn-lt"/>
              </a:rPr>
              <a:t>*</a:t>
            </a:r>
            <a:r>
              <a:rPr lang="en-CH" sz="2000" dirty="0">
                <a:latin typeface="+mn-lt"/>
              </a:rPr>
              <a:t> = -1.3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DFFAA4-4789-030F-CAAC-CAFE0BBF80D8}"/>
              </a:ext>
            </a:extLst>
          </p:cNvPr>
          <p:cNvCxnSpPr>
            <a:cxnSpLocks/>
          </p:cNvCxnSpPr>
          <p:nvPr/>
        </p:nvCxnSpPr>
        <p:spPr>
          <a:xfrm>
            <a:off x="4023777" y="2145839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BAA269-7905-0BB3-B05B-60FF2285770C}"/>
              </a:ext>
            </a:extLst>
          </p:cNvPr>
          <p:cNvCxnSpPr>
            <a:cxnSpLocks/>
          </p:cNvCxnSpPr>
          <p:nvPr/>
        </p:nvCxnSpPr>
        <p:spPr>
          <a:xfrm flipV="1">
            <a:off x="1653297" y="1774720"/>
            <a:ext cx="1812240" cy="8489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0708B2-BBD3-0545-A773-D40EC8B79147}"/>
              </a:ext>
            </a:extLst>
          </p:cNvPr>
          <p:cNvSpPr txBox="1"/>
          <p:nvPr/>
        </p:nvSpPr>
        <p:spPr>
          <a:xfrm>
            <a:off x="3711875" y="225538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x + b</a:t>
            </a:r>
            <a:r>
              <a:rPr lang="en-CH" baseline="30000" dirty="0">
                <a:latin typeface="+mn-lt"/>
              </a:rPr>
              <a:t>*</a:t>
            </a:r>
            <a:r>
              <a:rPr lang="en-CH" dirty="0">
                <a:latin typeface="+mn-lt"/>
              </a:rPr>
              <a:t>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EE816-BB3D-47F1-8FE4-2229158C073E}"/>
              </a:ext>
            </a:extLst>
          </p:cNvPr>
          <p:cNvSpPr txBox="1"/>
          <p:nvPr/>
        </p:nvSpPr>
        <p:spPr>
          <a:xfrm>
            <a:off x="3655099" y="5011733"/>
            <a:ext cx="2063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>
                <a:latin typeface="+mn-lt"/>
              </a:rPr>
              <a:t>y = ax + b </a:t>
            </a:r>
            <a:br>
              <a:rPr lang="en-CH" dirty="0">
                <a:latin typeface="+mn-lt"/>
              </a:rPr>
            </a:br>
            <a:r>
              <a:rPr lang="en-CH" dirty="0">
                <a:latin typeface="+mn-lt"/>
              </a:rPr>
              <a:t>+ noise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2F1565-2D3F-FB15-3D16-0B003847DF8B}"/>
              </a:ext>
            </a:extLst>
          </p:cNvPr>
          <p:cNvGrpSpPr/>
          <p:nvPr/>
        </p:nvGrpSpPr>
        <p:grpSpPr>
          <a:xfrm rot="17612957">
            <a:off x="6160939" y="4661646"/>
            <a:ext cx="1464474" cy="1255188"/>
            <a:chOff x="1937384" y="2394017"/>
            <a:chExt cx="1464474" cy="125518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133939-2007-4C4C-4128-A04DDE2430D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7069802-F0BB-C320-BE65-59458EE58B5D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8517E18-903D-CF07-3EC8-7813406B040E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14E915B-9AD4-C4C0-F561-9400D6E332E7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44AFD5-F025-89D4-7865-76EB3F7B597B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DCCABF7-6B0B-CD76-553F-31F6A32CFE5E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B1280D5-29A3-AFC3-8B81-904FCB7C1E1C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54D0999-B3C8-52DF-7780-73C7A3E27620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8B5F3B-F19C-6920-CE50-FBD7D301795F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B121C8A-F2A5-C495-9516-7BD9D19B76DD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2AFF96-A67E-F9DF-C6DE-7AC044C56299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2ACEAF5-9CEB-B7FD-EFB5-4F9AEB6A850B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806FBBF-0BBD-2288-9182-48675B44D32F}"/>
              </a:ext>
            </a:extLst>
          </p:cNvPr>
          <p:cNvCxnSpPr>
            <a:cxnSpLocks/>
          </p:cNvCxnSpPr>
          <p:nvPr/>
        </p:nvCxnSpPr>
        <p:spPr>
          <a:xfrm flipV="1">
            <a:off x="1567034" y="4947929"/>
            <a:ext cx="1812240" cy="8489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C0086-894A-29DE-FB65-74F4B32395F7}"/>
              </a:ext>
            </a:extLst>
          </p:cNvPr>
          <p:cNvSpPr txBox="1"/>
          <p:nvPr/>
        </p:nvSpPr>
        <p:spPr>
          <a:xfrm>
            <a:off x="1793491" y="4128693"/>
            <a:ext cx="1706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000" dirty="0">
                <a:latin typeface="+mn-lt"/>
              </a:rPr>
              <a:t>a = 0.5098</a:t>
            </a:r>
          </a:p>
          <a:p>
            <a:pPr algn="ctr"/>
            <a:r>
              <a:rPr lang="en-CH" sz="2000" dirty="0">
                <a:latin typeface="+mn-lt"/>
              </a:rPr>
              <a:t>b = -1.287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DFFB2D2-8858-14C4-148D-535BCB0754CB}"/>
              </a:ext>
            </a:extLst>
          </p:cNvPr>
          <p:cNvGrpSpPr/>
          <p:nvPr/>
        </p:nvGrpSpPr>
        <p:grpSpPr>
          <a:xfrm rot="17612957">
            <a:off x="6096664" y="1627788"/>
            <a:ext cx="1464474" cy="1255188"/>
            <a:chOff x="1937384" y="2394017"/>
            <a:chExt cx="1464474" cy="1255188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6C0C309-98D6-A159-5E09-3DEA2BF98B72}"/>
                </a:ext>
              </a:extLst>
            </p:cNvPr>
            <p:cNvSpPr/>
            <p:nvPr/>
          </p:nvSpPr>
          <p:spPr>
            <a:xfrm>
              <a:off x="1937384" y="2464131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07B74AE-99A0-E4CA-8E53-90359D992AEE}"/>
                </a:ext>
              </a:extLst>
            </p:cNvPr>
            <p:cNvSpPr/>
            <p:nvPr/>
          </p:nvSpPr>
          <p:spPr>
            <a:xfrm>
              <a:off x="2225416" y="239401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1257D4-64A6-C031-473C-D4E6FB616F31}"/>
                </a:ext>
              </a:extLst>
            </p:cNvPr>
            <p:cNvSpPr/>
            <p:nvPr/>
          </p:nvSpPr>
          <p:spPr>
            <a:xfrm>
              <a:off x="2288840" y="2599222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4D9AA44-502C-7B98-36D9-1B28F25660A6}"/>
                </a:ext>
              </a:extLst>
            </p:cNvPr>
            <p:cNvSpPr/>
            <p:nvPr/>
          </p:nvSpPr>
          <p:spPr>
            <a:xfrm>
              <a:off x="2130957" y="272607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D32D0F-412C-971D-B0A9-93B67458F306}"/>
                </a:ext>
              </a:extLst>
            </p:cNvPr>
            <p:cNvSpPr/>
            <p:nvPr/>
          </p:nvSpPr>
          <p:spPr>
            <a:xfrm>
              <a:off x="2415688" y="2852918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167AD96-5CE8-D23C-0AF5-F5FA50358874}"/>
                </a:ext>
              </a:extLst>
            </p:cNvPr>
            <p:cNvSpPr/>
            <p:nvPr/>
          </p:nvSpPr>
          <p:spPr>
            <a:xfrm>
              <a:off x="2657464" y="2718700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91AA890-6E0F-3B4A-1BF2-7A69D7410148}"/>
                </a:ext>
              </a:extLst>
            </p:cNvPr>
            <p:cNvSpPr/>
            <p:nvPr/>
          </p:nvSpPr>
          <p:spPr>
            <a:xfrm>
              <a:off x="2699792" y="30586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BE6FE60-7CDA-3B36-F89F-9C346766FE1C}"/>
                </a:ext>
              </a:extLst>
            </p:cNvPr>
            <p:cNvSpPr/>
            <p:nvPr/>
          </p:nvSpPr>
          <p:spPr>
            <a:xfrm>
              <a:off x="2852403" y="2959144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9F104C2-ADCF-F40B-E518-21220CF7E937}"/>
                </a:ext>
              </a:extLst>
            </p:cNvPr>
            <p:cNvSpPr/>
            <p:nvPr/>
          </p:nvSpPr>
          <p:spPr>
            <a:xfrm>
              <a:off x="2915827" y="3185505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9C42B4E-C139-0275-8CAE-541906E7EF09}"/>
                </a:ext>
              </a:extLst>
            </p:cNvPr>
            <p:cNvSpPr/>
            <p:nvPr/>
          </p:nvSpPr>
          <p:spPr>
            <a:xfrm>
              <a:off x="3148162" y="318523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A7D7E0C-A48D-42C6-334D-7181F4EAE3BE}"/>
                </a:ext>
              </a:extLst>
            </p:cNvPr>
            <p:cNvSpPr/>
            <p:nvPr/>
          </p:nvSpPr>
          <p:spPr>
            <a:xfrm>
              <a:off x="2813864" y="3395509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68DCE73-AC60-4FB2-D6B1-2AFBD11AF206}"/>
                </a:ext>
              </a:extLst>
            </p:cNvPr>
            <p:cNvSpPr/>
            <p:nvPr/>
          </p:nvSpPr>
          <p:spPr>
            <a:xfrm>
              <a:off x="3275010" y="3522357"/>
              <a:ext cx="126848" cy="1268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D7C11CCA-FA1F-C3EA-0EF6-F728DC7E899D}"/>
              </a:ext>
            </a:extLst>
          </p:cNvPr>
          <p:cNvSpPr txBox="1"/>
          <p:nvPr/>
        </p:nvSpPr>
        <p:spPr>
          <a:xfrm>
            <a:off x="358964" y="1229096"/>
            <a:ext cx="2756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1) Fix initial parameters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065E435-0B86-154F-36EA-B59A33502558}"/>
              </a:ext>
            </a:extLst>
          </p:cNvPr>
          <p:cNvSpPr txBox="1"/>
          <p:nvPr/>
        </p:nvSpPr>
        <p:spPr>
          <a:xfrm>
            <a:off x="5455795" y="1222203"/>
            <a:ext cx="3148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2) Generate synthetic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AD8E0-8DE0-2117-14F8-E10C6416B673}"/>
              </a:ext>
            </a:extLst>
          </p:cNvPr>
          <p:cNvSpPr txBox="1"/>
          <p:nvPr/>
        </p:nvSpPr>
        <p:spPr>
          <a:xfrm>
            <a:off x="5455795" y="3981465"/>
            <a:ext cx="246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3) Run the algorithm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F46D05D-562A-7E75-D0A1-A3466CA1EE6D}"/>
              </a:ext>
            </a:extLst>
          </p:cNvPr>
          <p:cNvSpPr txBox="1"/>
          <p:nvPr/>
        </p:nvSpPr>
        <p:spPr>
          <a:xfrm>
            <a:off x="358964" y="3753408"/>
            <a:ext cx="165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>
                <a:latin typeface="+mn-lt"/>
              </a:rPr>
              <a:t>4) Compare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52A0F3-0097-B894-DBED-5896DC3FE7BD}"/>
              </a:ext>
            </a:extLst>
          </p:cNvPr>
          <p:cNvCxnSpPr>
            <a:cxnSpLocks/>
          </p:cNvCxnSpPr>
          <p:nvPr/>
        </p:nvCxnSpPr>
        <p:spPr>
          <a:xfrm>
            <a:off x="4011125" y="4981001"/>
            <a:ext cx="1440160" cy="1041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B6A1A4E1-07D7-4D75-FB9E-BA9D50033375}"/>
              </a:ext>
            </a:extLst>
          </p:cNvPr>
          <p:cNvSpPr/>
          <p:nvPr/>
        </p:nvSpPr>
        <p:spPr>
          <a:xfrm>
            <a:off x="2403655" y="3329840"/>
            <a:ext cx="354374" cy="713217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711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common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/>
          <a:lstStyle/>
          <a:p>
            <a:r>
              <a:rPr lang="en-US" dirty="0"/>
              <a:t>Test general routines with specific ones</a:t>
            </a:r>
          </a:p>
          <a:p>
            <a:pPr lvl="1"/>
            <a:r>
              <a:rPr lang="en-US" dirty="0"/>
              <a:t>Example: test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polynomial_expansion(data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, degree)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dirty="0"/>
              <a:t>with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quadratic_expansion(data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Test optimized routines with brute-force approaches</a:t>
            </a:r>
          </a:p>
          <a:p>
            <a:pPr lvl="1"/>
            <a:r>
              <a:rPr lang="en-US" dirty="0">
                <a:cs typeface="Courier New" pitchFamily="49" charset="0"/>
              </a:rPr>
              <a:t>Example: test function computing analytical derivative with numerical derivative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44832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Randomness in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DE" dirty="0"/>
              <a:t>sing randomness in testing can be useful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confirming generalizability and stability</a:t>
            </a:r>
          </a:p>
          <a:p>
            <a:pPr lvl="1"/>
            <a:r>
              <a:rPr lang="en-GB" dirty="0"/>
              <a:t>F</a:t>
            </a:r>
            <a:r>
              <a:rPr lang="en-DE" dirty="0"/>
              <a:t>or finding corner cases or numerical problems</a:t>
            </a:r>
          </a:p>
          <a:p>
            <a:pPr lvl="1"/>
            <a:r>
              <a:rPr lang="en-GB" dirty="0"/>
              <a:t>U</a:t>
            </a:r>
            <a:r>
              <a:rPr lang="en-DE" dirty="0"/>
              <a:t>sing Random/Sampled input data to test whether the result is as expected</a:t>
            </a:r>
          </a:p>
          <a:p>
            <a:pPr lvl="1"/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C29BDAC-7B06-A38C-7914-53A8ECBD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04" y="3292308"/>
            <a:ext cx="2625840" cy="2625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2E276-53DE-3B3E-0898-854AFA4E9F25}"/>
              </a:ext>
            </a:extLst>
          </p:cNvPr>
          <p:cNvSpPr txBox="1"/>
          <p:nvPr/>
        </p:nvSpPr>
        <p:spPr>
          <a:xfrm>
            <a:off x="457200" y="4005064"/>
            <a:ext cx="52669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_ </a:t>
            </a:r>
            <a:r>
              <a:rPr lang="en-GB" sz="2000" b="1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(10):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 =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my_random_function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(r)</a:t>
            </a:r>
          </a:p>
        </p:txBody>
      </p:sp>
    </p:spTree>
    <p:extLst>
      <p:ext uri="{BB962C8B-B14F-4D97-AF65-F5344CB8AC3E}">
        <p14:creationId xmlns:p14="http://schemas.microsoft.com/office/powerpoint/2010/main" val="1069293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Random Seeds and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When running tests that involve radomness and some test doesn’t pass it is vital to be able to reproduce that test exactly!</a:t>
            </a:r>
          </a:p>
          <a:p>
            <a:r>
              <a:rPr lang="en-DE" dirty="0"/>
              <a:t>Computers produce pseudo-random numbers: setting a seed resets the basis for the random number generator</a:t>
            </a:r>
          </a:p>
          <a:p>
            <a:r>
              <a:rPr lang="en-DE" dirty="0"/>
              <a:t>This is essential for reproducibility</a:t>
            </a:r>
          </a:p>
          <a:p>
            <a:r>
              <a:rPr lang="en-GB" dirty="0"/>
              <a:t>A</a:t>
            </a:r>
            <a:r>
              <a:rPr lang="en-DE" dirty="0"/>
              <a:t>t a minimum, you should manually set the seed for your random test</a:t>
            </a:r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E255F-F5D9-744B-9D99-5CA2F4AA59DD}"/>
              </a:ext>
            </a:extLst>
          </p:cNvPr>
          <p:cNvSpPr txBox="1"/>
          <p:nvPr/>
        </p:nvSpPr>
        <p:spPr>
          <a:xfrm>
            <a:off x="759630" y="4748951"/>
            <a:ext cx="792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 = np.random.RandomState(SEED)</a:t>
            </a:r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random_state.rand()</a:t>
            </a:r>
          </a:p>
        </p:txBody>
      </p:sp>
    </p:spTree>
    <p:extLst>
      <p:ext uri="{BB962C8B-B14F-4D97-AF65-F5344CB8AC3E}">
        <p14:creationId xmlns:p14="http://schemas.microsoft.com/office/powerpoint/2010/main" val="1287686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/>
              <a:t>a) Write a randomized test that checks that, for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/>
              <a:t>, any random starting points converge to the attractor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/>
              <a:t>.</a:t>
            </a: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3760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265-BE39-9143-ACA3-F64DC2A5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 </a:t>
            </a:r>
            <a:r>
              <a:rPr lang="en-DE"/>
              <a:t>Pytest Solution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FFFB-9D64-EE4D-A985-F51537481E3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DE" dirty="0"/>
              <a:t>This is not so prominent in the docs, because non-scientific coding uses random testing more rarely</a:t>
            </a:r>
          </a:p>
          <a:p>
            <a:r>
              <a:rPr lang="en-DE" dirty="0"/>
              <a:t>In scientific coding, when you deal with randomness it is very relevant</a:t>
            </a:r>
          </a:p>
          <a:p>
            <a:r>
              <a:rPr lang="en-DE" dirty="0"/>
              <a:t>What do we want?</a:t>
            </a:r>
          </a:p>
          <a:p>
            <a:pPr lvl="1"/>
            <a:r>
              <a:rPr lang="en-DE" dirty="0"/>
              <a:t>For each (random) test there should be a seed</a:t>
            </a:r>
          </a:p>
          <a:p>
            <a:pPr lvl="1"/>
            <a:r>
              <a:rPr lang="en-DE" dirty="0"/>
              <a:t>For each run of the test, the seed should be different</a:t>
            </a:r>
          </a:p>
          <a:p>
            <a:pPr lvl="1"/>
            <a:r>
              <a:rPr lang="en-GB" dirty="0"/>
              <a:t>T</a:t>
            </a:r>
            <a:r>
              <a:rPr lang="en-DE" dirty="0"/>
              <a:t>hat seed should be printed with the test result</a:t>
            </a:r>
          </a:p>
          <a:p>
            <a:pPr lvl="1"/>
            <a:r>
              <a:rPr lang="en-GB" dirty="0"/>
              <a:t>I</a:t>
            </a:r>
            <a:r>
              <a:rPr lang="en-DE" dirty="0"/>
              <a:t>t needs to be possible to explicitely run the test again with that seed!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0052-A922-3C42-A831-D015ED17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DA3B7-CEDF-984B-A832-8462FC4C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6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DE47-1C1F-A04E-97D5-37CEEC48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Pytest</a:t>
            </a:r>
            <a:endParaRPr lang="en-DE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F4D4503A-473B-6745-8A43-903382FAA9A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72816"/>
            <a:ext cx="9037873" cy="324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38E85-9FAB-4049-8FF4-09F6264F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9C76-5345-E04A-A993-6C001FDB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172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good test looks like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 good test look like? What should I test?</a:t>
            </a:r>
          </a:p>
          <a:p>
            <a:r>
              <a:rPr lang="en-US" dirty="0"/>
              <a:t>Good:</a:t>
            </a:r>
          </a:p>
          <a:p>
            <a:pPr lvl="1"/>
            <a:r>
              <a:rPr lang="en-US" dirty="0"/>
              <a:t>Short and quick to execute</a:t>
            </a:r>
          </a:p>
          <a:p>
            <a:pPr lvl="1"/>
            <a:r>
              <a:rPr lang="en-US" dirty="0"/>
              <a:t>Easy to read</a:t>
            </a:r>
          </a:p>
          <a:p>
            <a:pPr lvl="1"/>
            <a:r>
              <a:rPr lang="en-US" dirty="0"/>
              <a:t>Exercise </a:t>
            </a:r>
            <a:r>
              <a:rPr lang="en-US" i="1" dirty="0"/>
              <a:t>one</a:t>
            </a:r>
            <a:r>
              <a:rPr lang="en-US" dirty="0"/>
              <a:t> thing</a:t>
            </a:r>
          </a:p>
          <a:p>
            <a:r>
              <a:rPr lang="en-US" dirty="0"/>
              <a:t>Bad:</a:t>
            </a:r>
          </a:p>
          <a:p>
            <a:pPr lvl="1"/>
            <a:r>
              <a:rPr lang="en-US" dirty="0"/>
              <a:t>Relies on data files</a:t>
            </a:r>
          </a:p>
          <a:p>
            <a:pPr lvl="1"/>
            <a:r>
              <a:rPr lang="en-US" dirty="0"/>
              <a:t>Messes with “real-life” files, servers, databases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88218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(minimal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209800"/>
          </a:xfrm>
        </p:spPr>
        <p:txBody>
          <a:bodyPr>
            <a:normAutofit/>
          </a:bodyPr>
          <a:lstStyle/>
          <a:p>
            <a:r>
              <a:rPr lang="en-DE" dirty="0"/>
              <a:t>Fixtures are functions that are run before the tests are executed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C5DE2-1B21-D540-9A4E-7F245A136CC9}"/>
              </a:ext>
            </a:extLst>
          </p:cNvPr>
          <p:cNvSpPr txBox="1"/>
          <p:nvPr/>
        </p:nvSpPr>
        <p:spPr>
          <a:xfrm>
            <a:off x="1043608" y="2324100"/>
            <a:ext cx="72728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E84B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GB" sz="1800" dirty="0">
              <a:solidFill>
                <a:srgbClr val="8888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 the random seed for once here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SEED 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en-GB" sz="18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18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</a:t>
            </a:r>
            <a:r>
              <a:rPr lang="en-GB" sz="1800" b="1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8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8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pytest.fixture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f'Using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seed {SEED}')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np.random.RandomState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(SEED)</a:t>
            </a:r>
          </a:p>
          <a:p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test_something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random_state.rand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237687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/>
              <a:t>b) </a:t>
            </a:r>
            <a:r>
              <a:rPr lang="en-GB" dirty="0"/>
              <a:t>A</a:t>
            </a:r>
            <a:r>
              <a:rPr lang="en-DE" dirty="0"/>
              <a:t>dd a fixture at the top of your test file, that lets you print the seed to the console.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5229200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5843789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621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8DF7-5638-9045-BD48-E426C938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Fixtures (real solution)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E4B5F-912F-5243-875B-22AD058AD6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2840" y="1219200"/>
            <a:ext cx="8229600" cy="4937760"/>
          </a:xfrm>
        </p:spPr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 </a:t>
            </a:r>
            <a:r>
              <a:rPr lang="en-DE" dirty="0"/>
              <a:t>is a magical file! (don’t import it!)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onftest.py</a:t>
            </a:r>
            <a:r>
              <a:rPr lang="en-DE" dirty="0"/>
              <a:t> can be used to define custom behavior or plugins. Fixtures can also be defined here, so that they can be used by all tests.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BFEB4-E600-9048-875D-D20F2AC6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E482-0C99-974F-9192-67416059F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7" name="Picture 6" descr="A cartoon of a person in a white coat&#10;&#10;Description automatically generated with low confidence">
            <a:extLst>
              <a:ext uri="{FF2B5EF4-FFF2-40B4-BE49-F238E27FC236}">
                <a16:creationId xmlns:a16="http://schemas.microsoft.com/office/drawing/2014/main" id="{A0E82E67-D74C-4AF1-D76B-AACDDA12C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81" y="2780928"/>
            <a:ext cx="3236867" cy="32368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8D42FB-2B16-B04E-14E3-0648E3AAAF06}"/>
              </a:ext>
            </a:extLst>
          </p:cNvPr>
          <p:cNvSpPr txBox="1">
            <a:spLocks/>
          </p:cNvSpPr>
          <p:nvPr/>
        </p:nvSpPr>
        <p:spPr>
          <a:xfrm>
            <a:off x="299792" y="2492896"/>
            <a:ext cx="5486000" cy="42634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endParaRPr lang="en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auto">
              <a:spcAft>
                <a:spcPts val="0"/>
              </a:spcAft>
            </a:pP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See the file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onftest_example.py</a:t>
            </a:r>
            <a:r>
              <a:rPr lang="en-DE" dirty="0">
                <a:latin typeface="Gill Sans MT" panose="020B0502020104020203" pitchFamily="34" charset="77"/>
                <a:cs typeface="Courier New" panose="02070309020205020404" pitchFamily="49" charset="0"/>
              </a:rPr>
              <a:t> in the repo you forked.  If you rename it the functions defined there select a seed for each test and allow you to pass a seed on the commandline using          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DE" dirty="0">
                <a:latin typeface="Courier New" panose="02070309020205020404" pitchFamily="49" charset="0"/>
                <a:cs typeface="Courier New" panose="02070309020205020404" pitchFamily="49" charset="0"/>
              </a:rPr>
              <a:t>seed 123</a:t>
            </a:r>
          </a:p>
        </p:txBody>
      </p:sp>
    </p:spTree>
    <p:extLst>
      <p:ext uri="{BB962C8B-B14F-4D97-AF65-F5344CB8AC3E}">
        <p14:creationId xmlns:p14="http://schemas.microsoft.com/office/powerpoint/2010/main" val="1127607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AB49-561F-024B-AF4C-BA8A10C4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DEA4B-4889-794D-92F4-077D71E7009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010000"/>
          </a:xfrm>
        </p:spPr>
        <p:txBody>
          <a:bodyPr>
            <a:normAutofit fontScale="92500" lnSpcReduction="10000"/>
          </a:bodyPr>
          <a:lstStyle/>
          <a:p>
            <a:pPr marL="274320" lvl="1" indent="0">
              <a:buNone/>
            </a:pPr>
            <a:r>
              <a:rPr lang="en-GB" dirty="0">
                <a:highlight>
                  <a:srgbClr val="00FF00"/>
                </a:highlight>
              </a:rPr>
              <a:t>READ THE INSTRUCTIONS IN THE </a:t>
            </a:r>
            <a:r>
              <a:rPr lang="en-GB" dirty="0" err="1">
                <a:highlight>
                  <a:srgbClr val="00FF00"/>
                </a:highlight>
              </a:rPr>
              <a:t>README.md</a:t>
            </a:r>
            <a:r>
              <a:rPr lang="en-GB" dirty="0">
                <a:highlight>
                  <a:srgbClr val="00FF00"/>
                </a:highlight>
              </a:rPr>
              <a:t>!</a:t>
            </a:r>
            <a:r>
              <a:rPr lang="en-GB" dirty="0"/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a) Write a randomized test that checks that, for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r=1.5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, any random starting points converge to the attractor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f(x, r) = 1/3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endParaRPr lang="en-DE" dirty="0">
              <a:solidFill>
                <a:schemeClr val="bg1">
                  <a:lumMod val="75000"/>
                </a:schemeClr>
              </a:solidFill>
            </a:endParaRPr>
          </a:p>
          <a:p>
            <a:pPr marL="274320" lvl="1" indent="0">
              <a:buNone/>
            </a:pP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b)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A</a:t>
            </a:r>
            <a:r>
              <a:rPr lang="en-DE" dirty="0">
                <a:solidFill>
                  <a:schemeClr val="bg1">
                    <a:lumMod val="75000"/>
                  </a:schemeClr>
                </a:solidFill>
              </a:rPr>
              <a:t>dd a fixture at the top of your test file, that lets you print the seed to the console.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DE" dirty="0"/>
              <a:t>c)  Add a conftest.py file to set a random seed before each run and make possible failures reproducible</a:t>
            </a:r>
          </a:p>
          <a:p>
            <a:pPr marL="274320" lvl="1" indent="0">
              <a:buNone/>
            </a:pPr>
            <a:endParaRPr lang="en-DE" dirty="0"/>
          </a:p>
          <a:p>
            <a:pPr marL="274320" lvl="1" indent="0">
              <a:buNone/>
            </a:pPr>
            <a:r>
              <a:rPr lang="en-GB" dirty="0"/>
              <a:t>d) C</a:t>
            </a:r>
            <a:r>
              <a:rPr lang="en-DE" dirty="0"/>
              <a:t>heck that the console output of pytest now includes the seed!</a:t>
            </a:r>
          </a:p>
          <a:p>
            <a:endParaRPr lang="en-DE" dirty="0"/>
          </a:p>
          <a:p>
            <a:pPr marL="274320" lvl="1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552E7-3766-9546-8268-91FA684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166C-2C8A-1048-8FB2-2D987047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A44A9-3CE8-3642-8635-D941699C48F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75D263-7566-784F-96BF-BF732437D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76" y="5433342"/>
            <a:ext cx="8604448" cy="823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7EB49F-093E-6249-81F1-35AF341FFFC8}"/>
              </a:ext>
            </a:extLst>
          </p:cNvPr>
          <p:cNvSpPr/>
          <p:nvPr/>
        </p:nvSpPr>
        <p:spPr>
          <a:xfrm>
            <a:off x="323528" y="6047931"/>
            <a:ext cx="2448272" cy="261389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9287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F4E620-F8C4-C043-A008-D66A605D3CC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4571608"/>
            <a:ext cx="8229600" cy="1891248"/>
          </a:xfrm>
        </p:spPr>
        <p:txBody>
          <a:bodyPr>
            <a:normAutofit/>
          </a:bodyPr>
          <a:lstStyle/>
          <a:p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=3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</a:t>
            </a:r>
            <a:r>
              <a:rPr lang="de-DE" dirty="0"/>
              <a:t>=4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de-DE" dirty="0"/>
          </a:p>
          <a:p>
            <a:r>
              <a:rPr lang="de-DE" dirty="0" err="1">
                <a:cs typeface="Courier New" panose="02070309020205020404" pitchFamily="49" charset="0"/>
              </a:rPr>
              <a:t>Periodic</a:t>
            </a:r>
            <a:r>
              <a:rPr lang="de-DE" dirty="0">
                <a:cs typeface="Courier New" panose="02070309020205020404" pitchFamily="49" charset="0"/>
              </a:rPr>
              <a:t> vs. </a:t>
            </a:r>
            <a:r>
              <a:rPr lang="de-DE" dirty="0" err="1">
                <a:cs typeface="Courier New" panose="02070309020205020404" pitchFamily="49" charset="0"/>
              </a:rPr>
              <a:t>chaotic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9" name="Picture 8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7CAE94BB-CDA5-0D96-EDB5-D9B690000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22783"/>
            <a:ext cx="9001000" cy="31503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1CC7C5-2433-B1CB-F6BD-F55C41C83AA2}"/>
              </a:ext>
            </a:extLst>
          </p:cNvPr>
          <p:cNvSpPr/>
          <p:nvPr/>
        </p:nvSpPr>
        <p:spPr>
          <a:xfrm>
            <a:off x="0" y="-27384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22604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68EADA29-EF24-B448-9A94-D3393232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9642" r="8659" b="5315"/>
          <a:stretch/>
        </p:blipFill>
        <p:spPr>
          <a:xfrm>
            <a:off x="120866" y="1340768"/>
            <a:ext cx="8927659" cy="46805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BAFBEE-0385-6575-8A37-3CC60CDF677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02091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992-BD89-A94D-88E8-9EFBC30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Excursion: Logistic Equation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657ED-340B-344D-8E50-384F485C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53EC-FF27-AE43-B32D-458EC3E04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DBA389-D643-8C45-81FE-F404FC79E1D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860032" y="1334046"/>
            <a:ext cx="4067968" cy="4248472"/>
          </a:xfrm>
        </p:spPr>
        <p:txBody>
          <a:bodyPr>
            <a:normAutofit/>
          </a:bodyPr>
          <a:lstStyle/>
          <a:p>
            <a:r>
              <a:rPr lang="de-DE" dirty="0"/>
              <a:t>Sensitive </a:t>
            </a:r>
            <a:r>
              <a:rPr lang="de-DE" dirty="0" err="1"/>
              <a:t>Dependence</a:t>
            </a:r>
            <a:r>
              <a:rPr lang="de-DE" dirty="0"/>
              <a:t> on Initial </a:t>
            </a:r>
            <a:r>
              <a:rPr lang="de-DE" dirty="0" err="1"/>
              <a:t>Conditions</a:t>
            </a:r>
            <a:r>
              <a:rPr lang="de-DE" dirty="0"/>
              <a:t> (SDIC)</a:t>
            </a:r>
          </a:p>
          <a:p>
            <a:r>
              <a:rPr lang="de-DE" dirty="0">
                <a:cs typeface="Courier New" panose="02070309020205020404" pitchFamily="49" charset="0"/>
              </a:rPr>
              <a:t>Even </a:t>
            </a:r>
            <a:r>
              <a:rPr lang="de-DE" dirty="0" err="1">
                <a:cs typeface="Courier New" panose="02070309020205020404" pitchFamily="49" charset="0"/>
              </a:rPr>
              <a:t>seeds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that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are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very</a:t>
            </a:r>
            <a:r>
              <a:rPr lang="de-DE" dirty="0">
                <a:cs typeface="Courier New" panose="02070309020205020404" pitchFamily="49" charset="0"/>
              </a:rPr>
              <a:t> </a:t>
            </a:r>
            <a:r>
              <a:rPr lang="de-DE" dirty="0" err="1">
                <a:cs typeface="Courier New" panose="02070309020205020404" pitchFamily="49" charset="0"/>
              </a:rPr>
              <a:t>close</a:t>
            </a:r>
            <a:r>
              <a:rPr lang="de-DE" dirty="0">
                <a:cs typeface="Courier New" panose="02070309020205020404" pitchFamily="49" charset="0"/>
              </a:rPr>
              <a:t>, </a:t>
            </a:r>
            <a:r>
              <a:rPr lang="de-DE" dirty="0" err="1">
                <a:cs typeface="Courier New" panose="02070309020205020404" pitchFamily="49" charset="0"/>
              </a:rPr>
              <a:t>quickly</a:t>
            </a:r>
            <a:r>
              <a:rPr lang="de-DE" dirty="0">
                <a:cs typeface="Courier New" panose="02070309020205020404" pitchFamily="49" charset="0"/>
              </a:rPr>
              <a:t> find </a:t>
            </a:r>
            <a:r>
              <a:rPr lang="de-DE" dirty="0" err="1">
                <a:cs typeface="Courier New" panose="02070309020205020404" pitchFamily="49" charset="0"/>
              </a:rPr>
              <a:t>completely</a:t>
            </a:r>
            <a:r>
              <a:rPr lang="de-DE" dirty="0">
                <a:cs typeface="Courier New" panose="02070309020205020404" pitchFamily="49" charset="0"/>
              </a:rPr>
              <a:t> different </a:t>
            </a:r>
            <a:r>
              <a:rPr lang="de-DE" dirty="0" err="1">
                <a:cs typeface="Courier New" panose="02070309020205020404" pitchFamily="49" charset="0"/>
              </a:rPr>
              <a:t>itineraries</a:t>
            </a:r>
            <a:endParaRPr lang="de-DE" dirty="0">
              <a:cs typeface="Courier New" panose="02070309020205020404" pitchFamily="49" charset="0"/>
            </a:endParaRPr>
          </a:p>
          <a:p>
            <a:r>
              <a:rPr lang="de-DE" dirty="0">
                <a:cs typeface="Courier New" panose="02070309020205020404" pitchFamily="49" charset="0"/>
              </a:rPr>
              <a:t>Butterfly </a:t>
            </a:r>
            <a:r>
              <a:rPr lang="de-DE" dirty="0" err="1">
                <a:cs typeface="Courier New" panose="02070309020205020404" pitchFamily="49" charset="0"/>
              </a:rPr>
              <a:t>effect</a:t>
            </a:r>
            <a:endParaRPr lang="de-DE" dirty="0">
              <a:cs typeface="Courier New" panose="02070309020205020404" pitchFamily="49" charset="0"/>
            </a:endParaRPr>
          </a:p>
        </p:txBody>
      </p:sp>
      <p:pic>
        <p:nvPicPr>
          <p:cNvPr id="10" name="Picture 9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EC068AC-3398-8F4C-AEFC-4D81FF82E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4" b="2214"/>
          <a:stretch/>
        </p:blipFill>
        <p:spPr>
          <a:xfrm>
            <a:off x="5638800" y="3715005"/>
            <a:ext cx="3505200" cy="298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1519B7-AF7F-039E-021E-0FF381AA363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2" name="Picture 11" descr="A picture containing screenshot, text, line, diagram&#10;&#10;Description automatically generated">
            <a:extLst>
              <a:ext uri="{FF2B5EF4-FFF2-40B4-BE49-F238E27FC236}">
                <a16:creationId xmlns:a16="http://schemas.microsoft.com/office/drawing/2014/main" id="{8440937F-2072-9352-F33C-059392C17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215008"/>
            <a:ext cx="4806280" cy="480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55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C38B2-9D8A-E945-8AD1-0A4960ED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Hands 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D5751-0F68-AB46-BE28-558729DE6C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19200"/>
            <a:ext cx="8892480" cy="50181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Some r values for 3 &lt; r &lt; 4 have some interesting properties: a chaotic trajectory neither diverges nor converges.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a) Use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plot_bifurcation</a:t>
            </a:r>
            <a:r>
              <a:rPr lang="en-GB" dirty="0">
                <a:solidFill>
                  <a:schemeClr val="tx1"/>
                </a:solidFill>
              </a:rPr>
              <a:t> function from the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plot_logfun</a:t>
            </a:r>
            <a:r>
              <a:rPr lang="en-GB" dirty="0">
                <a:solidFill>
                  <a:schemeClr val="tx1"/>
                </a:solidFill>
              </a:rPr>
              <a:t> module using your implementation of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GB" dirty="0">
                <a:solidFill>
                  <a:schemeClr val="tx1"/>
                </a:solidFill>
              </a:rPr>
              <a:t> and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iterate_f</a:t>
            </a:r>
            <a:r>
              <a:rPr lang="en-GB" dirty="0">
                <a:solidFill>
                  <a:schemeClr val="tx1"/>
                </a:solidFill>
              </a:rPr>
              <a:t> to look at the bifurcation diagram. The function generates an output image, </a:t>
            </a:r>
            <a:r>
              <a:rPr lang="en-GB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bifurcation_diagram.png</a:t>
            </a: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274320" lvl="1" indent="0">
              <a:buNone/>
            </a:pPr>
            <a:r>
              <a:rPr lang="en-GB" dirty="0">
                <a:solidFill>
                  <a:schemeClr val="tx1"/>
                </a:solidFill>
              </a:rPr>
              <a:t>b) Write a test that checks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 when </a:t>
            </a:r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r=3.8</a:t>
            </a:r>
            <a:r>
              <a:rPr lang="en-GB" dirty="0">
                <a:solidFill>
                  <a:schemeClr val="tx1"/>
                </a:solidFill>
              </a:rPr>
              <a:t>. Run the logistic map for 100000 iterations and verify the conditions for chaotic </a:t>
            </a:r>
            <a:r>
              <a:rPr lang="en-GB" dirty="0" err="1">
                <a:solidFill>
                  <a:schemeClr val="tx1"/>
                </a:solidFill>
              </a:rPr>
              <a:t>behavior</a:t>
            </a:r>
            <a:r>
              <a:rPr lang="en-GB" dirty="0">
                <a:solidFill>
                  <a:schemeClr val="tx1"/>
                </a:solidFill>
              </a:rPr>
              <a:t>: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pPr marL="548640" lvl="2" indent="0">
              <a:buNone/>
            </a:pPr>
            <a:r>
              <a:rPr lang="en-GB" dirty="0"/>
              <a:t>1) The function is deterministic: </a:t>
            </a:r>
            <a:r>
              <a:rPr lang="en-GB" i="1" dirty="0"/>
              <a:t>this does not need to be tested in this case</a:t>
            </a:r>
          </a:p>
          <a:p>
            <a:pPr marL="548640" lvl="2" indent="0">
              <a:buNone/>
            </a:pPr>
            <a:r>
              <a:rPr lang="en-GB" dirty="0"/>
              <a:t>2) Orbits must be bounded: check that all values are between 0 and 1</a:t>
            </a:r>
          </a:p>
          <a:p>
            <a:pPr marL="548640" lvl="2" indent="0">
              <a:buNone/>
            </a:pPr>
            <a:r>
              <a:rPr lang="en-GB" dirty="0"/>
              <a:t>3) Orbits must be aperiodic: check that the last 1000 values are all different</a:t>
            </a:r>
          </a:p>
          <a:p>
            <a:pPr marL="548640" lvl="2" indent="0">
              <a:buNone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4) Sensitive dependence on initial conditions: </a:t>
            </a:r>
            <a:r>
              <a:rPr lang="en-GB" i="1" dirty="0">
                <a:solidFill>
                  <a:schemeClr val="bg1">
                    <a:lumMod val="75000"/>
                  </a:schemeClr>
                </a:solidFill>
              </a:rPr>
              <a:t>this is the bonus exercise (in readme)</a:t>
            </a:r>
          </a:p>
          <a:p>
            <a:pPr marL="274320" lvl="1" indent="0">
              <a:buNone/>
            </a:pPr>
            <a:br>
              <a:rPr lang="en-GB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The test should check conditions 2) and 3)!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6AE5-089C-8D47-A20C-EF24F753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FB865-37EF-674F-8049-1DE594E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96E544-3B56-EF46-8DC8-4A94BEABEDC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65100"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9989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is good for your self-esteem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66161" y="1556792"/>
            <a:ext cx="4824536" cy="4937760"/>
          </a:xfrm>
        </p:spPr>
        <p:txBody>
          <a:bodyPr/>
          <a:lstStyle/>
          <a:p>
            <a:r>
              <a:rPr lang="en-US" dirty="0"/>
              <a:t>Immediately:  Always be confident that your results are correct, whether your approach works of not</a:t>
            </a:r>
          </a:p>
          <a:p>
            <a:r>
              <a:rPr lang="en-US" dirty="0"/>
              <a:t>In the future: </a:t>
            </a:r>
            <a:r>
              <a:rPr lang="en-US" b="1" dirty="0"/>
              <a:t>save your future-self some trouble!</a:t>
            </a:r>
          </a:p>
          <a:p>
            <a:r>
              <a:rPr lang="en-US" dirty="0"/>
              <a:t>If you are left thinking “it’s cool but I cannot test </a:t>
            </a:r>
            <a:r>
              <a:rPr lang="en-US" i="1" dirty="0"/>
              <a:t>my</a:t>
            </a:r>
            <a:r>
              <a:rPr lang="en-US" dirty="0"/>
              <a:t> code because XYZ”, talk to us during the week and we’ll show you how to do it ;-)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pic>
        <p:nvPicPr>
          <p:cNvPr id="3" name="Picture 2" descr="A cartoon of two men shaking hands&#10;&#10;Description automatically generated with medium confidence">
            <a:extLst>
              <a:ext uri="{FF2B5EF4-FFF2-40B4-BE49-F238E27FC236}">
                <a16:creationId xmlns:a16="http://schemas.microsoft.com/office/drawing/2014/main" id="{055FB2A8-7008-A069-8F62-A60FB430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04048" y="1988840"/>
            <a:ext cx="4032448" cy="40324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7EAF96-2E20-D2E1-74AF-8796A6309CE5}"/>
              </a:ext>
            </a:extLst>
          </p:cNvPr>
          <p:cNvSpPr txBox="1"/>
          <p:nvPr/>
        </p:nvSpPr>
        <p:spPr>
          <a:xfrm>
            <a:off x="5261838" y="1455167"/>
            <a:ext cx="1542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b="1" dirty="0">
                <a:solidFill>
                  <a:srgbClr val="C00000"/>
                </a:solidFill>
                <a:latin typeface="Annie Use Your Telescope" panose="02000000000000000000" pitchFamily="2" charset="0"/>
              </a:rPr>
              <a:t>You, in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DE8F8A-0EAD-7092-B9BB-75EE2E3AC6BC}"/>
              </a:ext>
            </a:extLst>
          </p:cNvPr>
          <p:cNvSpPr txBox="1"/>
          <p:nvPr/>
        </p:nvSpPr>
        <p:spPr>
          <a:xfrm>
            <a:off x="7308304" y="1455167"/>
            <a:ext cx="1552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b="1" dirty="0">
                <a:solidFill>
                  <a:srgbClr val="7030A0"/>
                </a:solidFill>
                <a:latin typeface="Annie Use Your Telescope" panose="02000000000000000000" pitchFamily="2" charset="0"/>
              </a:rPr>
              <a:t>You, in 2024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713CAC7E-626E-4174-BD00-791535078FA8}"/>
              </a:ext>
            </a:extLst>
          </p:cNvPr>
          <p:cNvSpPr/>
          <p:nvPr/>
        </p:nvSpPr>
        <p:spPr>
          <a:xfrm>
            <a:off x="6876256" y="1484784"/>
            <a:ext cx="432048" cy="261389"/>
          </a:xfrm>
          <a:custGeom>
            <a:avLst/>
            <a:gdLst>
              <a:gd name="connsiteX0" fmla="*/ 0 w 432048"/>
              <a:gd name="connsiteY0" fmla="*/ 65347 h 261389"/>
              <a:gd name="connsiteX1" fmla="*/ 301354 w 432048"/>
              <a:gd name="connsiteY1" fmla="*/ 65347 h 261389"/>
              <a:gd name="connsiteX2" fmla="*/ 301354 w 432048"/>
              <a:gd name="connsiteY2" fmla="*/ 0 h 261389"/>
              <a:gd name="connsiteX3" fmla="*/ 432048 w 432048"/>
              <a:gd name="connsiteY3" fmla="*/ 130695 h 261389"/>
              <a:gd name="connsiteX4" fmla="*/ 301354 w 432048"/>
              <a:gd name="connsiteY4" fmla="*/ 261389 h 261389"/>
              <a:gd name="connsiteX5" fmla="*/ 301354 w 432048"/>
              <a:gd name="connsiteY5" fmla="*/ 196042 h 261389"/>
              <a:gd name="connsiteX6" fmla="*/ 0 w 432048"/>
              <a:gd name="connsiteY6" fmla="*/ 196042 h 261389"/>
              <a:gd name="connsiteX7" fmla="*/ 0 w 432048"/>
              <a:gd name="connsiteY7" fmla="*/ 65347 h 261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048" h="261389" fill="none" extrusionOk="0">
                <a:moveTo>
                  <a:pt x="0" y="65347"/>
                </a:moveTo>
                <a:cubicBezTo>
                  <a:pt x="141751" y="45563"/>
                  <a:pt x="175096" y="83749"/>
                  <a:pt x="301354" y="65347"/>
                </a:cubicBezTo>
                <a:cubicBezTo>
                  <a:pt x="296525" y="49510"/>
                  <a:pt x="307253" y="22854"/>
                  <a:pt x="301354" y="0"/>
                </a:cubicBezTo>
                <a:cubicBezTo>
                  <a:pt x="355029" y="35860"/>
                  <a:pt x="363205" y="90654"/>
                  <a:pt x="432048" y="130695"/>
                </a:cubicBezTo>
                <a:cubicBezTo>
                  <a:pt x="393368" y="197649"/>
                  <a:pt x="328266" y="215994"/>
                  <a:pt x="301354" y="261389"/>
                </a:cubicBezTo>
                <a:cubicBezTo>
                  <a:pt x="300137" y="247996"/>
                  <a:pt x="303803" y="223311"/>
                  <a:pt x="301354" y="196042"/>
                </a:cubicBezTo>
                <a:cubicBezTo>
                  <a:pt x="194250" y="201744"/>
                  <a:pt x="82176" y="161119"/>
                  <a:pt x="0" y="196042"/>
                </a:cubicBezTo>
                <a:cubicBezTo>
                  <a:pt x="-9366" y="152057"/>
                  <a:pt x="3719" y="95822"/>
                  <a:pt x="0" y="65347"/>
                </a:cubicBezTo>
                <a:close/>
              </a:path>
              <a:path w="432048" h="261389" stroke="0" extrusionOk="0">
                <a:moveTo>
                  <a:pt x="0" y="65347"/>
                </a:moveTo>
                <a:cubicBezTo>
                  <a:pt x="99149" y="33752"/>
                  <a:pt x="207809" y="100604"/>
                  <a:pt x="301354" y="65347"/>
                </a:cubicBezTo>
                <a:cubicBezTo>
                  <a:pt x="293827" y="34991"/>
                  <a:pt x="305101" y="25336"/>
                  <a:pt x="301354" y="0"/>
                </a:cubicBezTo>
                <a:cubicBezTo>
                  <a:pt x="349905" y="45726"/>
                  <a:pt x="383542" y="109907"/>
                  <a:pt x="432048" y="130695"/>
                </a:cubicBezTo>
                <a:cubicBezTo>
                  <a:pt x="370653" y="193379"/>
                  <a:pt x="323698" y="217143"/>
                  <a:pt x="301354" y="261389"/>
                </a:cubicBezTo>
                <a:cubicBezTo>
                  <a:pt x="294443" y="234575"/>
                  <a:pt x="308303" y="228033"/>
                  <a:pt x="301354" y="196042"/>
                </a:cubicBezTo>
                <a:cubicBezTo>
                  <a:pt x="194935" y="205357"/>
                  <a:pt x="80427" y="161482"/>
                  <a:pt x="0" y="196042"/>
                </a:cubicBezTo>
                <a:cubicBezTo>
                  <a:pt x="-15133" y="134519"/>
                  <a:pt x="2838" y="102770"/>
                  <a:pt x="0" y="6534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2673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60248" y="2705375"/>
            <a:ext cx="8229600" cy="990600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/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structure of test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good test is divided in three parts:</a:t>
            </a:r>
          </a:p>
          <a:p>
            <a:pPr lvl="1"/>
            <a:r>
              <a:rPr lang="en-US" b="1" dirty="0"/>
              <a:t>Given</a:t>
            </a:r>
            <a:r>
              <a:rPr lang="en-US" dirty="0"/>
              <a:t>: Put your system in the right state for testing</a:t>
            </a:r>
          </a:p>
          <a:p>
            <a:pPr lvl="2"/>
            <a:r>
              <a:rPr lang="en-US" dirty="0"/>
              <a:t>Create data, initialize parameters, define constants…</a:t>
            </a:r>
          </a:p>
          <a:p>
            <a:pPr marL="274320" lvl="1" indent="0">
              <a:buNone/>
            </a:pPr>
            <a:endParaRPr lang="en-US" b="1" dirty="0"/>
          </a:p>
          <a:p>
            <a:pPr lvl="1"/>
            <a:r>
              <a:rPr lang="en-US" b="1" dirty="0"/>
              <a:t>When</a:t>
            </a:r>
            <a:r>
              <a:rPr lang="en-US" dirty="0"/>
              <a:t>: Execute the feature that you are testing</a:t>
            </a:r>
          </a:p>
          <a:p>
            <a:pPr lvl="2"/>
            <a:r>
              <a:rPr lang="en-US" dirty="0"/>
              <a:t>Typically one or two lines of code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Then</a:t>
            </a:r>
            <a:r>
              <a:rPr lang="en-US" dirty="0"/>
              <a:t>: Compare outcomes with the expected ones</a:t>
            </a:r>
          </a:p>
          <a:p>
            <a:pPr lvl="2"/>
            <a:r>
              <a:rPr lang="en-US" dirty="0"/>
              <a:t>Define the expected result of the test</a:t>
            </a:r>
          </a:p>
          <a:p>
            <a:pPr lvl="2"/>
            <a:r>
              <a:rPr lang="en-US" dirty="0"/>
              <a:t>Set of </a:t>
            </a:r>
            <a:r>
              <a:rPr lang="en-US" i="1" dirty="0"/>
              <a:t>assertions</a:t>
            </a:r>
            <a:r>
              <a:rPr lang="en-US" dirty="0"/>
              <a:t> that check that the new state of your system matches your expectations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1884042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eigenvector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363272" cy="5137150"/>
          </a:xfrm>
        </p:spPr>
        <p:txBody>
          <a:bodyPr>
            <a:normAutofit fontScale="92500"/>
          </a:bodyPr>
          <a:lstStyle/>
          <a:p>
            <a:r>
              <a:rPr lang="en-GB" dirty="0"/>
              <a:t>Consider the function 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values, vectors = </a:t>
            </a:r>
            <a:r>
              <a:rPr lang="en-GB" sz="2000" b="1" dirty="0" err="1">
                <a:latin typeface="Courier New" pitchFamily="49" charset="0"/>
                <a:cs typeface="Courier New" pitchFamily="49" charset="0"/>
              </a:rPr>
              <a:t>eigen</a:t>
            </a:r>
            <a:r>
              <a:rPr lang="en-GB" sz="2000" b="1" dirty="0">
                <a:latin typeface="Courier New" pitchFamily="49" charset="0"/>
                <a:cs typeface="Courier New" pitchFamily="49" charset="0"/>
              </a:rPr>
              <a:t>(matrix)</a:t>
            </a:r>
          </a:p>
          <a:p>
            <a:r>
              <a:rPr lang="en-GB" dirty="0"/>
              <a:t>Test with simple but general cases:</a:t>
            </a:r>
          </a:p>
          <a:p>
            <a:pPr lvl="1"/>
            <a:r>
              <a:rPr lang="en-GB" dirty="0"/>
              <a:t>use full matrices for which you know the exact solution</a:t>
            </a:r>
            <a:br>
              <a:rPr lang="en-GB" dirty="0"/>
            </a:br>
            <a:r>
              <a:rPr lang="en-GB" dirty="0"/>
              <a:t>(from a table or computed by hand)</a:t>
            </a:r>
          </a:p>
          <a:p>
            <a:r>
              <a:rPr lang="en-GB" dirty="0"/>
              <a:t>Test general routine with specific ones:</a:t>
            </a:r>
          </a:p>
          <a:p>
            <a:pPr lvl="1"/>
            <a:r>
              <a:rPr lang="en-GB" dirty="0"/>
              <a:t>use the analytical solution for 2x2 matrices</a:t>
            </a:r>
          </a:p>
          <a:p>
            <a:r>
              <a:rPr lang="en-GB" dirty="0"/>
              <a:t>Generate data from the model:</a:t>
            </a:r>
          </a:p>
          <a:p>
            <a:pPr lvl="1"/>
            <a:r>
              <a:rPr lang="en-GB" dirty="0"/>
              <a:t>generate random eigenvalues, random eigenvector; construct the matrix; then check that the function returns the correct eigenvalues and -vectors</a:t>
            </a:r>
          </a:p>
          <a:p>
            <a:r>
              <a:rPr lang="en-GB" dirty="0"/>
              <a:t>Test with boundary cases:</a:t>
            </a:r>
          </a:p>
          <a:p>
            <a:pPr lvl="1"/>
            <a:r>
              <a:rPr lang="en-GB" dirty="0"/>
              <a:t>test with diagonal matrix: is the algorithm stable?</a:t>
            </a:r>
          </a:p>
          <a:p>
            <a:pPr lvl="1"/>
            <a:r>
              <a:rPr lang="en-GB" dirty="0"/>
              <a:t>test with a singular matrix: is the algorithm robust? Does it raise appropriate error when it fails?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415397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Test simple </a:t>
            </a:r>
            <a:r>
              <a:rPr lang="en-US" dirty="0"/>
              <a:t>but general cases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561727"/>
          </a:xfrm>
        </p:spPr>
        <p:txBody>
          <a:bodyPr>
            <a:normAutofit/>
          </a:bodyPr>
          <a:lstStyle/>
          <a:p>
            <a:r>
              <a:rPr lang="en-US" sz="2100" dirty="0"/>
              <a:t>Start with simple, general case</a:t>
            </a:r>
          </a:p>
          <a:p>
            <a:pPr lvl="1"/>
            <a:r>
              <a:rPr lang="en-US" sz="1900" dirty="0"/>
              <a:t>Take a realistic scenario for your code, try to reduce it to a simple example</a:t>
            </a:r>
          </a:p>
          <a:p>
            <a:r>
              <a:rPr lang="en-US" sz="2100" dirty="0"/>
              <a:t>Tests for ‘lower’ method of strings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7606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world'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3034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special cases and boundary conditions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100" dirty="0"/>
              <a:t>Code often breaks in corner cases: empty lists, None, </a:t>
            </a:r>
            <a:r>
              <a:rPr lang="en-US" sz="2100" dirty="0" err="1"/>
              <a:t>NaN</a:t>
            </a:r>
            <a:r>
              <a:rPr lang="en-US" sz="2100" dirty="0"/>
              <a:t>, 0.0, lists with repeated elements, non-existing file, …</a:t>
            </a:r>
          </a:p>
          <a:p>
            <a:r>
              <a:rPr lang="en-US" sz="2100" dirty="0"/>
              <a:t>This often involves making design decision: respond to corner case with special behavior, or raise meaningful exception?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51720" y="2852936"/>
            <a:ext cx="504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en-US" sz="1400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test_lower_empty_string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Given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string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expected = </a:t>
            </a:r>
            <a:r>
              <a:rPr lang="en-US" sz="140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When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output = string.lower()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en-US" sz="140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en-US" sz="1400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output == expected</a:t>
            </a:r>
            <a:br>
              <a:rPr lang="en-US" sz="140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en-US" sz="1400">
              <a:solidFill>
                <a:srgbClr val="000000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5157192"/>
            <a:ext cx="8229600" cy="12241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Other good corner cases for </a:t>
            </a:r>
            <a:r>
              <a:rPr lang="en-US" sz="2100" dirty="0" err="1"/>
              <a:t>string.lower</a:t>
            </a:r>
            <a:r>
              <a:rPr lang="en-US" sz="2100" dirty="0"/>
              <a:t>(): </a:t>
            </a:r>
          </a:p>
          <a:p>
            <a:pPr lvl="1"/>
            <a:r>
              <a:rPr lang="en-US" sz="1900" dirty="0"/>
              <a:t>‘do-nothing case’:   </a:t>
            </a:r>
            <a:r>
              <a:rPr lang="en-US" sz="1900" dirty="0">
                <a:latin typeface="Courier New"/>
                <a:cs typeface="Courier New"/>
              </a:rPr>
              <a:t>string = 'hi'</a:t>
            </a:r>
          </a:p>
          <a:p>
            <a:pPr lvl="1"/>
            <a:r>
              <a:rPr lang="en-US" sz="1900" dirty="0"/>
              <a:t>symbols:                </a:t>
            </a:r>
            <a:r>
              <a:rPr lang="en-US" sz="1900" dirty="0">
                <a:latin typeface="Courier New"/>
                <a:cs typeface="Courier New"/>
              </a:rPr>
              <a:t>string = '123 (!'</a:t>
            </a:r>
          </a:p>
          <a:p>
            <a:pPr lvl="1"/>
            <a:endParaRPr lang="en-US" sz="19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20078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Common testing pattern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1"/>
            <a:ext cx="8229600" cy="1828800"/>
          </a:xfrm>
        </p:spPr>
        <p:txBody>
          <a:bodyPr>
            <a:normAutofit/>
          </a:bodyPr>
          <a:lstStyle/>
          <a:p>
            <a:r>
              <a:rPr lang="en-US" sz="2400" dirty="0"/>
              <a:t>Often these cases are collected in a single test:</a:t>
            </a:r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2276872"/>
            <a:ext cx="716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def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FF"/>
                </a:solidFill>
                <a:effectLst/>
                <a:latin typeface="Courier New"/>
                <a:cs typeface="Courier New"/>
              </a:rPr>
              <a:t>test_lower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Given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Each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test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case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is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a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tuple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 of (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input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expected_result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)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[(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HeLlO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'hello </a:t>
            </a:r>
            <a:r>
              <a:rPr lang="pl-PL" sz="1400" dirty="0" err="1">
                <a:solidFill>
                  <a:srgbClr val="8B2252"/>
                </a:solidFill>
                <a:effectLst/>
                <a:latin typeface="Courier New"/>
                <a:cs typeface="Courier New"/>
              </a:rPr>
              <a:t>world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'hi'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'123 ([?'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),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          (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, </a:t>
            </a:r>
            <a:r>
              <a:rPr lang="pl-PL" sz="1400" dirty="0">
                <a:solidFill>
                  <a:srgbClr val="8B2252"/>
                </a:solidFill>
                <a:effectLst/>
                <a:latin typeface="Courier New"/>
                <a:cs typeface="Courier New"/>
              </a:rPr>
              <a:t>''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)]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for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string,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>
                <a:solidFill>
                  <a:srgbClr val="7F007F"/>
                </a:solidFill>
                <a:effectLst/>
                <a:latin typeface="Courier New"/>
                <a:cs typeface="Courier New"/>
              </a:rPr>
              <a:t>in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test_cases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: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</a:t>
            </a:r>
            <a:r>
              <a:rPr lang="pl-PL" sz="1400" dirty="0" err="1">
                <a:solidFill>
                  <a:srgbClr val="B22222"/>
                </a:solidFill>
                <a:effectLst/>
                <a:latin typeface="Courier New"/>
                <a:cs typeface="Courier New"/>
              </a:rPr>
              <a:t>When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string.lower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()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  <a:t># Then</a:t>
            </a:r>
            <a:br>
              <a:rPr lang="pl-PL" sz="1400" dirty="0">
                <a:solidFill>
                  <a:srgbClr val="B22222"/>
                </a:solidFill>
                <a:effectLst/>
                <a:latin typeface="Courier New"/>
                <a:cs typeface="Courier New"/>
              </a:rPr>
            </a:b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        </a:t>
            </a:r>
            <a:r>
              <a:rPr lang="pl-PL" sz="1400" dirty="0" err="1">
                <a:solidFill>
                  <a:srgbClr val="7F007F"/>
                </a:solidFill>
                <a:effectLst/>
                <a:latin typeface="Courier New"/>
                <a:cs typeface="Courier New"/>
              </a:rPr>
              <a:t>assert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output</a:t>
            </a:r>
            <a: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  <a:t> == </a:t>
            </a:r>
            <a:r>
              <a:rPr lang="pl-PL" sz="1400" dirty="0" err="1">
                <a:solidFill>
                  <a:srgbClr val="000000"/>
                </a:solidFill>
                <a:effectLst/>
                <a:latin typeface="Courier New"/>
                <a:cs typeface="Courier New"/>
              </a:rPr>
              <a:t>expected</a:t>
            </a:r>
            <a:br>
              <a:rPr lang="pl-PL" sz="1400" dirty="0">
                <a:solidFill>
                  <a:srgbClr val="000000"/>
                </a:solidFill>
                <a:effectLst/>
                <a:latin typeface="Courier New"/>
                <a:cs typeface="Courier New"/>
              </a:rPr>
            </a:br>
            <a:endParaRPr lang="pl-PL" sz="1400" dirty="0">
              <a:solidFill>
                <a:srgbClr val="000000"/>
              </a:solidFill>
              <a:effectLst/>
              <a:latin typeface="Courier New"/>
              <a:cs typeface="Courier New"/>
            </a:endParaRPr>
          </a:p>
          <a:p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June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</a:p>
        </p:txBody>
      </p:sp>
    </p:spTree>
    <p:extLst>
      <p:ext uri="{BB962C8B-B14F-4D97-AF65-F5344CB8AC3E}">
        <p14:creationId xmlns:p14="http://schemas.microsoft.com/office/powerpoint/2010/main" val="18081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5CDB-6463-B741-94CA-651D1204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BE7-2DBF-E146-89FA-99BFF5729C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993776"/>
          </a:xfrm>
        </p:spPr>
        <p:txBody>
          <a:bodyPr/>
          <a:lstStyle/>
          <a:p>
            <a:r>
              <a:rPr lang="en-DE" dirty="0"/>
              <a:t>Sometimes you want to run the same test multiple times with different values</a:t>
            </a:r>
          </a:p>
          <a:p>
            <a:r>
              <a:rPr lang="en-GB" dirty="0"/>
              <a:t>Option 1: for loop in your test</a:t>
            </a:r>
          </a:p>
          <a:p>
            <a:r>
              <a:rPr lang="en-GB" dirty="0"/>
              <a:t>Option 2: parametrize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D210-69C2-254F-A712-34EDC8A3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F89F0-6046-F74F-9841-B0C36739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E81919-2DDE-AF42-9689-4F177E2C3EEA}"/>
              </a:ext>
            </a:extLst>
          </p:cNvPr>
          <p:cNvSpPr txBox="1"/>
          <p:nvPr/>
        </p:nvSpPr>
        <p:spPr>
          <a:xfrm>
            <a:off x="700587" y="3645025"/>
            <a:ext cx="77428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("a", [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test_addition_increases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(a): </a:t>
            </a:r>
          </a:p>
          <a:p>
            <a:r>
              <a:rPr lang="en-GB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>
                <a:solidFill>
                  <a:srgbClr val="0000D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endParaRPr lang="en-GB" dirty="0">
              <a:solidFill>
                <a:srgbClr val="D4D4D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99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CC58F-E090-D34D-85F4-0A7380E0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Parametrize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85C21-F79C-E449-A60A-2B23A19C4CE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990600"/>
          </a:xfrm>
        </p:spPr>
        <p:txBody>
          <a:bodyPr/>
          <a:lstStyle/>
          <a:p>
            <a:r>
              <a:rPr lang="en-DE" dirty="0"/>
              <a:t>… is also useful when you want to test different cases and their outcomes!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2CDE8-4AD6-914B-AEE9-DA0E40FD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June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6C6E4-EB1C-F64A-947A-925A6614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v15.0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3DD6C-E1D1-F34C-BC47-6E4C8852B03D}"/>
              </a:ext>
            </a:extLst>
          </p:cNvPr>
          <p:cNvSpPr txBox="1"/>
          <p:nvPr/>
        </p:nvSpPr>
        <p:spPr>
          <a:xfrm>
            <a:off x="323528" y="2636913"/>
            <a:ext cx="87129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endParaRPr lang="en-GB" sz="16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600" b="1" dirty="0">
              <a:solidFill>
                <a:srgbClr val="5555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b="1" dirty="0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GB" sz="1600" b="1" dirty="0" err="1">
                <a:solidFill>
                  <a:srgbClr val="5555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pytest.mark.parametrize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("string, expected",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[('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'hello world’),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	    ('hi', 'hi’), 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('','')])</a:t>
            </a:r>
          </a:p>
          <a:p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solidFill>
                  <a:srgbClr val="0066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(string, expected):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When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GB" sz="1600" dirty="0" err="1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Then</a:t>
            </a:r>
            <a:br>
              <a:rPr lang="en-GB" sz="1600" dirty="0">
                <a:solidFill>
                  <a:srgbClr val="8888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output </a:t>
            </a:r>
            <a:r>
              <a:rPr lang="en-GB" sz="16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expected</a:t>
            </a:r>
            <a:endParaRPr lang="en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186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52010</TotalTime>
  <Words>3356</Words>
  <Application>Microsoft Macintosh PowerPoint</Application>
  <PresentationFormat>On-screen Show (4:3)</PresentationFormat>
  <Paragraphs>383</Paragraphs>
  <Slides>41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Annie Use Your Telescope</vt:lpstr>
      <vt:lpstr>Arial</vt:lpstr>
      <vt:lpstr>Cambria Math</vt:lpstr>
      <vt:lpstr>Courier New</vt:lpstr>
      <vt:lpstr>Gill Sans MT</vt:lpstr>
      <vt:lpstr>Wingdings</vt:lpstr>
      <vt:lpstr>Wingdings 3</vt:lpstr>
      <vt:lpstr>Origin</vt:lpstr>
      <vt:lpstr>Testing scientific code, Part II Because you’re worth it</vt:lpstr>
      <vt:lpstr>PowerPoint Presentation</vt:lpstr>
      <vt:lpstr>What a good test looks like</vt:lpstr>
      <vt:lpstr>Basic structure of test</vt:lpstr>
      <vt:lpstr>Test simple but general cases</vt:lpstr>
      <vt:lpstr>Test special cases and boundary conditions</vt:lpstr>
      <vt:lpstr>Common testing pattern</vt:lpstr>
      <vt:lpstr>Parametrize</vt:lpstr>
      <vt:lpstr>Parametrize</vt:lpstr>
      <vt:lpstr>Excursion: Logistic Map</vt:lpstr>
      <vt:lpstr>Excursion: Logistic Map</vt:lpstr>
      <vt:lpstr>Excursion: Logistic Map</vt:lpstr>
      <vt:lpstr>Hands-on!</vt:lpstr>
      <vt:lpstr>Marking tests (xfail)</vt:lpstr>
      <vt:lpstr>Marking tests (skip)</vt:lpstr>
      <vt:lpstr>Marking tests with custom markers</vt:lpstr>
      <vt:lpstr>PowerPoint Presentation</vt:lpstr>
      <vt:lpstr>Strategies for testing learning algorithms</vt:lpstr>
      <vt:lpstr>Learning algorithms fit the parameters of a model to observed data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Generate synthetic data from the model to test the learning algorithm by recovering the parameters</vt:lpstr>
      <vt:lpstr>Other common cases</vt:lpstr>
      <vt:lpstr>Randomness in Testing</vt:lpstr>
      <vt:lpstr>Random Seeds and Reproducibility</vt:lpstr>
      <vt:lpstr>Hands On!</vt:lpstr>
      <vt:lpstr>A Pytest Solution</vt:lpstr>
      <vt:lpstr>Pytest</vt:lpstr>
      <vt:lpstr>Fixtures (minimal solution)</vt:lpstr>
      <vt:lpstr>Hands On!</vt:lpstr>
      <vt:lpstr>Fixtures (real solution)</vt:lpstr>
      <vt:lpstr>Hands On!</vt:lpstr>
      <vt:lpstr>Excursion: Logistic Equation</vt:lpstr>
      <vt:lpstr>Excursion: Logistic Equation</vt:lpstr>
      <vt:lpstr>Excursion: Logistic Equation</vt:lpstr>
      <vt:lpstr>Hands on!</vt:lpstr>
      <vt:lpstr>Testing is good for your self-esteem</vt:lpstr>
      <vt:lpstr>Thank you!</vt:lpstr>
      <vt:lpstr>PowerPoint Presentation</vt:lpstr>
      <vt:lpstr>Example: eigenvector decomposition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Lisa Schwetlick</cp:lastModifiedBy>
  <cp:revision>1014</cp:revision>
  <cp:lastPrinted>2018-09-04T04:56:03Z</cp:lastPrinted>
  <dcterms:created xsi:type="dcterms:W3CDTF">2010-10-01T16:09:12Z</dcterms:created>
  <dcterms:modified xsi:type="dcterms:W3CDTF">2023-06-26T22:29:50Z</dcterms:modified>
</cp:coreProperties>
</file>